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8"/>
  </p:notesMasterIdLst>
  <p:handoutMasterIdLst>
    <p:handoutMasterId r:id="rId19"/>
  </p:handoutMasterIdLst>
  <p:sldIdLst>
    <p:sldId id="276" r:id="rId5"/>
    <p:sldId id="294" r:id="rId6"/>
    <p:sldId id="301" r:id="rId7"/>
    <p:sldId id="743" r:id="rId8"/>
    <p:sldId id="723" r:id="rId9"/>
    <p:sldId id="749" r:id="rId10"/>
    <p:sldId id="748" r:id="rId11"/>
    <p:sldId id="339" r:id="rId12"/>
    <p:sldId id="341" r:id="rId13"/>
    <p:sldId id="750" r:id="rId14"/>
    <p:sldId id="308" r:id="rId15"/>
    <p:sldId id="296" r:id="rId16"/>
    <p:sldId id="292"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76DAD"/>
    <a:srgbClr val="0D78C9"/>
    <a:srgbClr val="024C84"/>
    <a:srgbClr val="993200"/>
    <a:srgbClr val="4D4E44"/>
    <a:srgbClr val="176338"/>
    <a:srgbClr val="0F5D3F"/>
    <a:srgbClr val="ABC8D1"/>
    <a:srgbClr val="1B3049"/>
    <a:srgbClr val="5D3E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53" d="100"/>
          <a:sy n="153" d="100"/>
        </p:scale>
        <p:origin x="576" y="138"/>
      </p:cViewPr>
      <p:guideLst>
        <p:guide orient="horz" pos="2160"/>
        <p:guide pos="3841"/>
      </p:guideLst>
    </p:cSldViewPr>
  </p:slideViewPr>
  <p:notesTextViewPr>
    <p:cViewPr>
      <p:scale>
        <a:sx n="1" d="1"/>
        <a:sy n="1" d="1"/>
      </p:scale>
      <p:origin x="0" y="0"/>
    </p:cViewPr>
  </p:notesTextViewPr>
  <p:notesViewPr>
    <p:cSldViewPr snapToGrid="0">
      <p:cViewPr>
        <p:scale>
          <a:sx n="1" d="2"/>
          <a:sy n="1" d="2"/>
        </p:scale>
        <p:origin x="0" y="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en Pasquariello" userId="f0c0c21f-917b-46c4-92ca-53352d59da81" providerId="ADAL" clId="{D1FCC793-42D4-435F-895C-FCFBC50D015D}"/>
    <pc:docChg chg="delSld">
      <pc:chgData name="Ben Pasquariello" userId="f0c0c21f-917b-46c4-92ca-53352d59da81" providerId="ADAL" clId="{D1FCC793-42D4-435F-895C-FCFBC50D015D}" dt="2023-07-20T14:26:09.190" v="0" actId="47"/>
      <pc:docMkLst>
        <pc:docMk/>
      </pc:docMkLst>
      <pc:sldChg chg="del">
        <pc:chgData name="Ben Pasquariello" userId="f0c0c21f-917b-46c4-92ca-53352d59da81" providerId="ADAL" clId="{D1FCC793-42D4-435F-895C-FCFBC50D015D}" dt="2023-07-20T14:26:09.190" v="0" actId="47"/>
        <pc:sldMkLst>
          <pc:docMk/>
          <pc:sldMk cId="84181120" sldId="300"/>
        </pc:sldMkLst>
      </pc:sldChg>
    </pc:docChg>
  </pc:docChgLst>
  <pc:docChgLst>
    <pc:chgData name="Owen Paul" userId="ee0a81db-ca00-4c5e-aa06-3ae977a65289" providerId="ADAL" clId="{9FD14F49-0F1A-45B5-867C-DFC20CB2226C}"/>
    <pc:docChg chg="delSld modSld modMainMaster">
      <pc:chgData name="Owen Paul" userId="ee0a81db-ca00-4c5e-aa06-3ae977a65289" providerId="ADAL" clId="{9FD14F49-0F1A-45B5-867C-DFC20CB2226C}" dt="2021-02-12T18:26:48.171" v="92" actId="12"/>
      <pc:docMkLst>
        <pc:docMk/>
      </pc:docMkLst>
      <pc:sldChg chg="del">
        <pc:chgData name="Owen Paul" userId="ee0a81db-ca00-4c5e-aa06-3ae977a65289" providerId="ADAL" clId="{9FD14F49-0F1A-45B5-867C-DFC20CB2226C}" dt="2020-01-14T18:12:38.510" v="1" actId="2696"/>
        <pc:sldMkLst>
          <pc:docMk/>
          <pc:sldMk cId="4113874914" sldId="304"/>
        </pc:sldMkLst>
      </pc:sldChg>
      <pc:sldChg chg="del">
        <pc:chgData name="Owen Paul" userId="ee0a81db-ca00-4c5e-aa06-3ae977a65289" providerId="ADAL" clId="{9FD14F49-0F1A-45B5-867C-DFC20CB2226C}" dt="2020-01-14T18:12:33.240" v="0" actId="2696"/>
        <pc:sldMkLst>
          <pc:docMk/>
          <pc:sldMk cId="2167265044" sldId="305"/>
        </pc:sldMkLst>
      </pc:sldChg>
      <pc:sldChg chg="modSp mod">
        <pc:chgData name="Owen Paul" userId="ee0a81db-ca00-4c5e-aa06-3ae977a65289" providerId="ADAL" clId="{9FD14F49-0F1A-45B5-867C-DFC20CB2226C}" dt="2021-02-12T18:26:48.171" v="92" actId="12"/>
        <pc:sldMkLst>
          <pc:docMk/>
          <pc:sldMk cId="2934745927" sldId="308"/>
        </pc:sldMkLst>
        <pc:spChg chg="mod">
          <ac:chgData name="Owen Paul" userId="ee0a81db-ca00-4c5e-aa06-3ae977a65289" providerId="ADAL" clId="{9FD14F49-0F1A-45B5-867C-DFC20CB2226C}" dt="2021-02-12T18:19:25.548" v="14" actId="20577"/>
          <ac:spMkLst>
            <pc:docMk/>
            <pc:sldMk cId="2934745927" sldId="308"/>
            <ac:spMk id="2" creationId="{CC9ADE6C-6CA6-4FE2-9F63-22F2ADF1CC7A}"/>
          </ac:spMkLst>
        </pc:spChg>
        <pc:spChg chg="mod">
          <ac:chgData name="Owen Paul" userId="ee0a81db-ca00-4c5e-aa06-3ae977a65289" providerId="ADAL" clId="{9FD14F49-0F1A-45B5-867C-DFC20CB2226C}" dt="2021-02-12T18:26:48.171" v="92" actId="12"/>
          <ac:spMkLst>
            <pc:docMk/>
            <pc:sldMk cId="2934745927" sldId="308"/>
            <ac:spMk id="3" creationId="{706CE4EC-2BE3-426E-BB3F-5AD5863B459D}"/>
          </ac:spMkLst>
        </pc:spChg>
      </pc:sldChg>
      <pc:sldChg chg="modSp mod">
        <pc:chgData name="Owen Paul" userId="ee0a81db-ca00-4c5e-aa06-3ae977a65289" providerId="ADAL" clId="{9FD14F49-0F1A-45B5-867C-DFC20CB2226C}" dt="2021-02-12T18:20:53.024" v="81" actId="404"/>
        <pc:sldMkLst>
          <pc:docMk/>
          <pc:sldMk cId="0" sldId="750"/>
        </pc:sldMkLst>
        <pc:spChg chg="mod">
          <ac:chgData name="Owen Paul" userId="ee0a81db-ca00-4c5e-aa06-3ae977a65289" providerId="ADAL" clId="{9FD14F49-0F1A-45B5-867C-DFC20CB2226C}" dt="2021-02-12T18:20:53.024" v="81" actId="404"/>
          <ac:spMkLst>
            <pc:docMk/>
            <pc:sldMk cId="0" sldId="750"/>
            <ac:spMk id="5" creationId="{FA855069-C12A-44DC-8C39-B776477E98B8}"/>
          </ac:spMkLst>
        </pc:spChg>
      </pc:sldChg>
      <pc:sldMasterChg chg="modSldLayout">
        <pc:chgData name="Owen Paul" userId="ee0a81db-ca00-4c5e-aa06-3ae977a65289" providerId="ADAL" clId="{9FD14F49-0F1A-45B5-867C-DFC20CB2226C}" dt="2021-02-12T15:47:59.871" v="5" actId="20577"/>
        <pc:sldMasterMkLst>
          <pc:docMk/>
          <pc:sldMasterMk cId="0" sldId="2147483648"/>
        </pc:sldMasterMkLst>
        <pc:sldLayoutChg chg="modSp mod">
          <pc:chgData name="Owen Paul" userId="ee0a81db-ca00-4c5e-aa06-3ae977a65289" providerId="ADAL" clId="{9FD14F49-0F1A-45B5-867C-DFC20CB2226C}" dt="2021-02-12T15:47:59.871" v="5" actId="20577"/>
          <pc:sldLayoutMkLst>
            <pc:docMk/>
            <pc:sldMasterMk cId="0" sldId="2147483648"/>
            <pc:sldLayoutMk cId="0" sldId="2147483649"/>
          </pc:sldLayoutMkLst>
          <pc:spChg chg="mod">
            <ac:chgData name="Owen Paul" userId="ee0a81db-ca00-4c5e-aa06-3ae977a65289" providerId="ADAL" clId="{9FD14F49-0F1A-45B5-867C-DFC20CB2226C}" dt="2021-02-12T15:47:59.871" v="5" actId="20577"/>
            <ac:spMkLst>
              <pc:docMk/>
              <pc:sldMasterMk cId="0" sldId="2147483648"/>
              <pc:sldLayoutMk cId="0" sldId="2147483649"/>
              <ac:spMk id="23" creationId="{00000000-0000-0000-0000-000000000000}"/>
            </ac:spMkLst>
          </pc:spChg>
        </pc:sldLayoutChg>
      </pc:sldMaster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F993C83-2184-4286-ABE1-941A40B40C8F}" type="datetimeFigureOut">
              <a:rPr lang="en-US" smtClean="0"/>
              <a:pPr/>
              <a:t>8/29/2023</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7603001-E0F2-47E5-A338-816CC267AF60}" type="slidenum">
              <a:rPr lang="en-US" smtClean="0"/>
              <a:pPr/>
              <a:t>‹#›</a:t>
            </a:fld>
            <a:endParaRPr lang="en-US"/>
          </a:p>
        </p:txBody>
      </p:sp>
    </p:spTree>
    <p:extLst>
      <p:ext uri="{BB962C8B-B14F-4D97-AF65-F5344CB8AC3E}">
        <p14:creationId xmlns:p14="http://schemas.microsoft.com/office/powerpoint/2010/main" val="215365787"/>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jpg>
</file>

<file path=ppt/media/image21.jpg>
</file>

<file path=ppt/media/image22.jpg>
</file>

<file path=ppt/media/image23.png>
</file>

<file path=ppt/media/image24.png>
</file>

<file path=ppt/media/image25.png>
</file>

<file path=ppt/media/image26.png>
</file>

<file path=ppt/media/image27.png>
</file>

<file path=ppt/media/image28.gif>
</file>

<file path=ppt/media/image3.png>
</file>

<file path=ppt/media/image4.png>
</file>

<file path=ppt/media/image5.png>
</file>

<file path=ppt/media/image6.gif>
</file>

<file path=ppt/media/image7.pn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53241F-7ED4-45AC-844C-15DB0D5F9CCD}" type="datetimeFigureOut">
              <a:rPr lang="en-US" smtClean="0"/>
              <a:pPr/>
              <a:t>8/29/2023</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73B8C3-A209-4A55-9261-22C2A02B3159}" type="slidenum">
              <a:rPr lang="en-US" smtClean="0"/>
              <a:pPr/>
              <a:t>‹#›</a:t>
            </a:fld>
            <a:endParaRPr lang="en-US"/>
          </a:p>
        </p:txBody>
      </p:sp>
    </p:spTree>
    <p:extLst>
      <p:ext uri="{BB962C8B-B14F-4D97-AF65-F5344CB8AC3E}">
        <p14:creationId xmlns:p14="http://schemas.microsoft.com/office/powerpoint/2010/main" val="1744081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www.youtube.com/watch?v=93WHRSKg3gE"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a:t>Stateflow® is an environment for modeling and simulating decision logic in reactive systems. Using Stateflow, you can design supervisory control, task scheduling and fault management applications that can then call Simulink models to solve the dynamics of the problem at hand. In your simulation, you can also use MATLAB for data processing and data visualization.</a:t>
            </a:r>
          </a:p>
          <a:p>
            <a:endParaRPr lang="en-US"/>
          </a:p>
          <a:p>
            <a:r>
              <a:rPr lang="en-US"/>
              <a:t>Stateflow lets you combine graphical and tabular representations, including state transition diagrams, flow charts, state transition tables, and truth tables, to model how your system reacts to events, time-based conditions, and external input signals.</a:t>
            </a:r>
          </a:p>
          <a:p>
            <a:r>
              <a:rPr lang="en-US"/>
              <a:t> </a:t>
            </a:r>
          </a:p>
          <a:p>
            <a:endParaRPr lang="en-US"/>
          </a:p>
        </p:txBody>
      </p:sp>
      <p:sp>
        <p:nvSpPr>
          <p:cNvPr id="4" name="Slide Number Placeholder 3"/>
          <p:cNvSpPr>
            <a:spLocks noGrp="1"/>
          </p:cNvSpPr>
          <p:nvPr>
            <p:ph type="sldNum" sz="quarter" idx="10"/>
          </p:nvPr>
        </p:nvSpPr>
        <p:spPr/>
        <p:txBody>
          <a:bodyPr/>
          <a:lstStyle/>
          <a:p>
            <a:fld id="{AD73B8C3-A209-4A55-9261-22C2A02B3159}" type="slidenum">
              <a:rPr lang="en-US" smtClean="0"/>
              <a:pPr/>
              <a:t>3</a:t>
            </a:fld>
            <a:endParaRPr lang="en-US"/>
          </a:p>
        </p:txBody>
      </p:sp>
    </p:spTree>
    <p:extLst>
      <p:ext uri="{BB962C8B-B14F-4D97-AF65-F5344CB8AC3E}">
        <p14:creationId xmlns:p14="http://schemas.microsoft.com/office/powerpoint/2010/main" val="33813145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As we can see while MATLAB definitely has it’s advantages, when it comes to state machines the code can get complex and difficult to read very quickly. </a:t>
            </a:r>
          </a:p>
          <a:p>
            <a:endParaRPr lang="en-US"/>
          </a:p>
          <a:p>
            <a:r>
              <a:rPr lang="en-US"/>
              <a:t>Using Stateflow you can also visualize what the states are and the conditions to go from one state to the next.</a:t>
            </a:r>
          </a:p>
        </p:txBody>
      </p:sp>
      <p:sp>
        <p:nvSpPr>
          <p:cNvPr id="4" name="Slide Number Placeholder 3"/>
          <p:cNvSpPr>
            <a:spLocks noGrp="1"/>
          </p:cNvSpPr>
          <p:nvPr>
            <p:ph type="sldNum" sz="quarter" idx="5"/>
          </p:nvPr>
        </p:nvSpPr>
        <p:spPr/>
        <p:txBody>
          <a:bodyPr/>
          <a:lstStyle/>
          <a:p>
            <a:fld id="{AD73B8C3-A209-4A55-9261-22C2A02B3159}" type="slidenum">
              <a:rPr lang="en-US" smtClean="0"/>
              <a:pPr/>
              <a:t>5</a:t>
            </a:fld>
            <a:endParaRPr lang="en-US"/>
          </a:p>
        </p:txBody>
      </p:sp>
    </p:spTree>
    <p:extLst>
      <p:ext uri="{BB962C8B-B14F-4D97-AF65-F5344CB8AC3E}">
        <p14:creationId xmlns:p14="http://schemas.microsoft.com/office/powerpoint/2010/main" val="19712272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Stateflow can be found within the Simulink product family but with the two integrated the possibilities are endless.</a:t>
            </a:r>
          </a:p>
          <a:p>
            <a:endParaRPr lang="en-US"/>
          </a:p>
          <a:p>
            <a:r>
              <a:rPr lang="en-US"/>
              <a:t>First it’s important to understand how the two products are used. </a:t>
            </a:r>
          </a:p>
          <a:p>
            <a:pPr marL="171450" indent="-171450">
              <a:buFont typeface="Arial" panose="020B0604020202020204" pitchFamily="34" charset="0"/>
              <a:buChar char="•"/>
            </a:pPr>
            <a:r>
              <a:rPr lang="en-US"/>
              <a:t>Simulink responds to continuous changes meaning that the system changes with time. As we run a model the system will continuously change and respond just due to the fact that the model is running.</a:t>
            </a:r>
          </a:p>
          <a:p>
            <a:pPr marL="171450" indent="-171450">
              <a:buFont typeface="Arial" panose="020B0604020202020204" pitchFamily="34" charset="0"/>
              <a:buChar char="•"/>
            </a:pPr>
            <a:r>
              <a:rPr lang="en-US"/>
              <a:t>Stateflow responds to discrete changes meaning that it requires a specific action for any changes to occur. While time might be a trigger to activate a change there requires a specified action to trigger a response.</a:t>
            </a:r>
          </a:p>
        </p:txBody>
      </p:sp>
      <p:sp>
        <p:nvSpPr>
          <p:cNvPr id="4" name="Slide Number Placeholder 3"/>
          <p:cNvSpPr>
            <a:spLocks noGrp="1"/>
          </p:cNvSpPr>
          <p:nvPr>
            <p:ph type="sldNum" sz="quarter" idx="5"/>
          </p:nvPr>
        </p:nvSpPr>
        <p:spPr/>
        <p:txBody>
          <a:bodyPr/>
          <a:lstStyle/>
          <a:p>
            <a:fld id="{AD73B8C3-A209-4A55-9261-22C2A02B3159}" type="slidenum">
              <a:rPr lang="en-US" smtClean="0"/>
              <a:pPr/>
              <a:t>6</a:t>
            </a:fld>
            <a:endParaRPr lang="en-US"/>
          </a:p>
        </p:txBody>
      </p:sp>
    </p:spTree>
    <p:extLst>
      <p:ext uri="{BB962C8B-B14F-4D97-AF65-F5344CB8AC3E}">
        <p14:creationId xmlns:p14="http://schemas.microsoft.com/office/powerpoint/2010/main" val="24493199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62500" lnSpcReduction="20000"/>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800" b="1">
                <a:latin typeface="Verdana" pitchFamily="34" charset="0"/>
              </a:rPr>
              <a:t>Industries: </a:t>
            </a:r>
            <a:r>
              <a:rPr lang="en-US" sz="800" kern="1200">
                <a:solidFill>
                  <a:schemeClr val="tx1"/>
                </a:solidFill>
                <a:effectLst/>
                <a:latin typeface="+mn-lt"/>
                <a:ea typeface="+mn-ea"/>
                <a:cs typeface="+mn-cs"/>
              </a:rPr>
              <a:t>Aerospace, Industrial automation and machinery</a:t>
            </a:r>
          </a:p>
          <a:p>
            <a:pPr marL="0" marR="0" indent="0" algn="l" defTabSz="914400" rtl="0" eaLnBrk="1" fontAlgn="auto" latinLnBrk="0" hangingPunct="1">
              <a:lnSpc>
                <a:spcPct val="100000"/>
              </a:lnSpc>
              <a:spcBef>
                <a:spcPts val="0"/>
              </a:spcBef>
              <a:spcAft>
                <a:spcPts val="0"/>
              </a:spcAft>
              <a:buClrTx/>
              <a:buSzTx/>
              <a:buFontTx/>
              <a:buNone/>
              <a:tabLst/>
              <a:defRPr/>
            </a:pPr>
            <a:r>
              <a:rPr lang="en-US" sz="800" b="1">
                <a:latin typeface="Verdana" pitchFamily="34" charset="0"/>
              </a:rPr>
              <a:t>Application Areas:</a:t>
            </a:r>
            <a:r>
              <a:rPr lang="en-US" sz="800" b="0" baseline="0">
                <a:latin typeface="Verdana" pitchFamily="34" charset="0"/>
              </a:rPr>
              <a:t> </a:t>
            </a:r>
            <a:r>
              <a:rPr lang="en-US" sz="800" kern="1200">
                <a:solidFill>
                  <a:schemeClr val="tx1"/>
                </a:solidFill>
                <a:effectLst/>
                <a:latin typeface="+mn-lt"/>
                <a:ea typeface="+mn-ea"/>
                <a:cs typeface="+mn-cs"/>
              </a:rPr>
              <a:t>Control systems, Mechatronics, Robotics</a:t>
            </a:r>
          </a:p>
          <a:p>
            <a:r>
              <a:rPr lang="en-US" sz="800" b="1">
                <a:latin typeface="Verdana" pitchFamily="34" charset="0"/>
              </a:rPr>
              <a:t>Capabilities</a:t>
            </a:r>
            <a:r>
              <a:rPr lang="en-US" sz="800" b="0">
                <a:latin typeface="Verdana" pitchFamily="34" charset="0"/>
              </a:rPr>
              <a:t>: </a:t>
            </a:r>
            <a:r>
              <a:rPr lang="en-US" sz="800" kern="1200">
                <a:solidFill>
                  <a:schemeClr val="tx1"/>
                </a:solidFill>
                <a:effectLst/>
                <a:latin typeface="+mn-lt"/>
                <a:ea typeface="+mn-ea"/>
                <a:cs typeface="+mn-cs"/>
              </a:rPr>
              <a:t>Data analysis, Algorithm development, System design and simulation, Rapid prototyping</a:t>
            </a:r>
          </a:p>
          <a:p>
            <a:r>
              <a:rPr lang="en-US" sz="800" b="1">
                <a:latin typeface="Verdana" pitchFamily="34" charset="0"/>
              </a:rPr>
              <a:t>Products Used: </a:t>
            </a:r>
            <a:r>
              <a:rPr lang="en-US" sz="800" kern="1200">
                <a:solidFill>
                  <a:schemeClr val="tx1"/>
                </a:solidFill>
                <a:effectLst/>
                <a:latin typeface="+mn-lt"/>
                <a:ea typeface="+mn-ea"/>
                <a:cs typeface="+mn-cs"/>
              </a:rPr>
              <a:t>MATLAB, Simulink, Control System Toolbox, Image Processing Toolbox, Optimization Toolbox, Signal Processing Toolbox, Simulink Coder, Stateflow</a:t>
            </a:r>
          </a:p>
          <a:p>
            <a:pPr marL="0" marR="0" indent="0" algn="l" defTabSz="914400" rtl="0" eaLnBrk="1" fontAlgn="auto" latinLnBrk="0" hangingPunct="1">
              <a:lnSpc>
                <a:spcPct val="100000"/>
              </a:lnSpc>
              <a:spcBef>
                <a:spcPts val="0"/>
              </a:spcBef>
              <a:spcAft>
                <a:spcPts val="0"/>
              </a:spcAft>
              <a:buClrTx/>
              <a:buSzTx/>
              <a:buFontTx/>
              <a:buNone/>
              <a:tabLst/>
              <a:defRPr/>
            </a:pPr>
            <a:r>
              <a:rPr lang="en-US" sz="800" b="1">
                <a:latin typeface="Verdana" pitchFamily="34" charset="0"/>
              </a:rPr>
              <a:t>Country:</a:t>
            </a:r>
            <a:r>
              <a:rPr lang="en-US" sz="800" b="0" baseline="0">
                <a:latin typeface="Verdana" pitchFamily="34" charset="0"/>
              </a:rPr>
              <a:t> USA</a:t>
            </a:r>
            <a:endParaRPr lang="en-US" sz="800">
              <a:latin typeface="Verdana" pitchFamily="34" charset="0"/>
            </a:endParaRPr>
          </a:p>
          <a:p>
            <a:endParaRPr lang="en-US" sz="800" b="1" kern="1200">
              <a:solidFill>
                <a:schemeClr val="tx1"/>
              </a:solidFill>
              <a:effectLst/>
              <a:latin typeface="+mn-lt"/>
              <a:ea typeface="+mn-ea"/>
              <a:cs typeface="+mn-cs"/>
            </a:endParaRPr>
          </a:p>
          <a:p>
            <a:r>
              <a:rPr lang="en-US" sz="800" b="1">
                <a:solidFill>
                  <a:schemeClr val="accent1">
                    <a:lumMod val="50000"/>
                  </a:schemeClr>
                </a:solidFill>
              </a:rPr>
              <a:t>German Aerospace Center (DLR) Robotics and Mechatronics Center </a:t>
            </a:r>
            <a:r>
              <a:rPr lang="en-US" sz="800" b="1" kern="1200">
                <a:solidFill>
                  <a:schemeClr val="tx1"/>
                </a:solidFill>
                <a:effectLst/>
                <a:latin typeface="+mn-lt"/>
                <a:ea typeface="+mn-ea"/>
                <a:cs typeface="+mn-cs"/>
              </a:rPr>
              <a:t>Develops Autonomous Humanoid Robot with Model-Based Design</a:t>
            </a:r>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Engineers and researchers at the Robotics and Mechatronics Center (RMC) of </a:t>
            </a:r>
            <a:r>
              <a:rPr lang="en-US" sz="800" kern="1200" err="1">
                <a:solidFill>
                  <a:schemeClr val="tx1"/>
                </a:solidFill>
                <a:effectLst/>
                <a:latin typeface="+mn-lt"/>
                <a:ea typeface="+mn-ea"/>
                <a:cs typeface="+mn-cs"/>
              </a:rPr>
              <a:t>Deutsches</a:t>
            </a:r>
            <a:r>
              <a:rPr lang="en-US" sz="800" kern="1200">
                <a:solidFill>
                  <a:schemeClr val="tx1"/>
                </a:solidFill>
                <a:effectLst/>
                <a:latin typeface="+mn-lt"/>
                <a:ea typeface="+mn-ea"/>
                <a:cs typeface="+mn-cs"/>
              </a:rPr>
              <a:t> </a:t>
            </a:r>
            <a:r>
              <a:rPr lang="en-US" sz="800" kern="1200" err="1">
                <a:solidFill>
                  <a:schemeClr val="tx1"/>
                </a:solidFill>
                <a:effectLst/>
                <a:latin typeface="+mn-lt"/>
                <a:ea typeface="+mn-ea"/>
                <a:cs typeface="+mn-cs"/>
              </a:rPr>
              <a:t>Zentrum</a:t>
            </a:r>
            <a:r>
              <a:rPr lang="en-US" sz="800" kern="1200">
                <a:solidFill>
                  <a:schemeClr val="tx1"/>
                </a:solidFill>
                <a:effectLst/>
                <a:latin typeface="+mn-lt"/>
                <a:ea typeface="+mn-ea"/>
                <a:cs typeface="+mn-cs"/>
              </a:rPr>
              <a:t> </a:t>
            </a:r>
            <a:r>
              <a:rPr lang="en-US" sz="800" kern="1200" err="1">
                <a:solidFill>
                  <a:schemeClr val="tx1"/>
                </a:solidFill>
                <a:effectLst/>
                <a:latin typeface="+mn-lt"/>
                <a:ea typeface="+mn-ea"/>
                <a:cs typeface="+mn-cs"/>
              </a:rPr>
              <a:t>für</a:t>
            </a:r>
            <a:r>
              <a:rPr lang="en-US" sz="800" kern="1200">
                <a:solidFill>
                  <a:schemeClr val="tx1"/>
                </a:solidFill>
                <a:effectLst/>
                <a:latin typeface="+mn-lt"/>
                <a:ea typeface="+mn-ea"/>
                <a:cs typeface="+mn-cs"/>
              </a:rPr>
              <a:t> </a:t>
            </a:r>
            <a:r>
              <a:rPr lang="en-US" sz="800" kern="1200" err="1">
                <a:solidFill>
                  <a:schemeClr val="tx1"/>
                </a:solidFill>
                <a:effectLst/>
                <a:latin typeface="+mn-lt"/>
                <a:ea typeface="+mn-ea"/>
                <a:cs typeface="+mn-cs"/>
              </a:rPr>
              <a:t>Luft</a:t>
            </a:r>
            <a:r>
              <a:rPr lang="en-US" sz="800" kern="1200">
                <a:solidFill>
                  <a:schemeClr val="tx1"/>
                </a:solidFill>
                <a:effectLst/>
                <a:latin typeface="+mn-lt"/>
                <a:ea typeface="+mn-ea"/>
                <a:cs typeface="+mn-cs"/>
              </a:rPr>
              <a:t>- und </a:t>
            </a:r>
            <a:r>
              <a:rPr lang="en-US" sz="800" kern="1200" err="1">
                <a:solidFill>
                  <a:schemeClr val="tx1"/>
                </a:solidFill>
                <a:effectLst/>
                <a:latin typeface="+mn-lt"/>
                <a:ea typeface="+mn-ea"/>
                <a:cs typeface="+mn-cs"/>
              </a:rPr>
              <a:t>Rundfahrt</a:t>
            </a:r>
            <a:r>
              <a:rPr lang="en-US" sz="800" kern="1200">
                <a:solidFill>
                  <a:schemeClr val="tx1"/>
                </a:solidFill>
                <a:effectLst/>
                <a:latin typeface="+mn-lt"/>
                <a:ea typeface="+mn-ea"/>
                <a:cs typeface="+mn-cs"/>
              </a:rPr>
              <a:t> (DLR, the German Aerospace Center), are developing robots capable of learning about and interacting with their environment. Among them is </a:t>
            </a:r>
            <a:r>
              <a:rPr lang="en-US" sz="800" u="sng" kern="1200">
                <a:solidFill>
                  <a:schemeClr val="tx1"/>
                </a:solidFill>
                <a:effectLst/>
                <a:latin typeface="+mn-lt"/>
                <a:ea typeface="+mn-ea"/>
                <a:cs typeface="+mn-cs"/>
                <a:hlinkClick r:id="rId3"/>
              </a:rPr>
              <a:t>Agile Justin</a:t>
            </a:r>
            <a:r>
              <a:rPr lang="en-US" sz="800" kern="1200">
                <a:solidFill>
                  <a:schemeClr val="tx1"/>
                </a:solidFill>
                <a:effectLst/>
                <a:latin typeface="+mn-lt"/>
                <a:ea typeface="+mn-ea"/>
                <a:cs typeface="+mn-cs"/>
              </a:rPr>
              <a:t>, one of the most advanced two-armed mobile humanoid robots in the world. Agile Justin has 53 degrees of freedom, including 19 in its upper body, 26 in its hands, and 8 in its mobile platform. It senses the environment via stereo cameras and RGB-D sensors in its head, torque sensors in all joints, and tactile sensors on the skin of its fingers.</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The DLR RMC team used Model-Based Design with MATLAB® and Simulink® to develop advanced control, calibration, and path-planning algorithms for Agile Justin.</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“Model-Based Design with MATLAB and Simulink covers a wide range of software domains needed for the design of advanced robotic systems,” says Berthold </a:t>
            </a:r>
            <a:r>
              <a:rPr lang="en-US" sz="800" kern="1200" err="1">
                <a:solidFill>
                  <a:schemeClr val="tx1"/>
                </a:solidFill>
                <a:effectLst/>
                <a:latin typeface="+mn-lt"/>
                <a:ea typeface="+mn-ea"/>
                <a:cs typeface="+mn-cs"/>
              </a:rPr>
              <a:t>Bäuml</a:t>
            </a:r>
            <a:r>
              <a:rPr lang="en-US" sz="800" kern="1200">
                <a:solidFill>
                  <a:schemeClr val="tx1"/>
                </a:solidFill>
                <a:effectLst/>
                <a:latin typeface="+mn-lt"/>
                <a:ea typeface="+mn-ea"/>
                <a:cs typeface="+mn-cs"/>
              </a:rPr>
              <a:t>, head of the autonomous learning robots lab at DLR. “It enables the simulation of complex mechatronic systems and controllers, code generation for real-time HIL testing, signal and image processing, and data analysis and visualization.” </a:t>
            </a:r>
            <a:r>
              <a:rPr lang="en-US" sz="800" b="0" i="0" u="none" strike="noStrike" kern="1200" baseline="0">
                <a:solidFill>
                  <a:schemeClr val="tx1"/>
                </a:solidFill>
                <a:latin typeface="+mn-lt"/>
                <a:ea typeface="+mn-ea"/>
                <a:cs typeface="+mn-cs"/>
              </a:rPr>
              <a:t> </a:t>
            </a:r>
            <a:r>
              <a:rPr lang="en-US" sz="800" kern="1200">
                <a:solidFill>
                  <a:schemeClr val="tx1"/>
                </a:solidFill>
                <a:effectLst/>
                <a:latin typeface="+mn-lt"/>
                <a:ea typeface="+mn-ea"/>
                <a:cs typeface="+mn-cs"/>
              </a:rPr>
              <a:t> </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300"/>
          </a:p>
          <a:p>
            <a:r>
              <a:rPr lang="en-US" sz="300" b="1"/>
              <a:t>Challenge</a:t>
            </a:r>
            <a:endParaRPr lang="en-US" sz="800" b="0" i="0" u="none" strike="noStrike" kern="1200" baseline="0">
              <a:solidFill>
                <a:schemeClr val="tx1"/>
              </a:solidFill>
              <a:latin typeface="+mn-lt"/>
              <a:ea typeface="+mn-ea"/>
              <a:cs typeface="+mn-cs"/>
            </a:endParaRPr>
          </a:p>
          <a:p>
            <a:r>
              <a:rPr lang="en-US" sz="800" kern="1200">
                <a:solidFill>
                  <a:schemeClr val="tx1"/>
                </a:solidFill>
                <a:effectLst/>
                <a:latin typeface="+mn-lt"/>
                <a:ea typeface="+mn-ea"/>
                <a:cs typeface="+mn-cs"/>
              </a:rPr>
              <a:t>Advanced humanoid robots need control systems that can quickly process input from a variety of sensors, plan continuous trajectories, and manage the movement of dozens of joints simultaneously. </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Initially, DLR RMC engineers wrote separate control algorithms for the robot’s hands and arms manually in C/C++. </a:t>
            </a:r>
          </a:p>
          <a:p>
            <a:r>
              <a:rPr lang="en-US" sz="800" kern="1200">
                <a:solidFill>
                  <a:schemeClr val="tx1"/>
                </a:solidFill>
                <a:effectLst/>
                <a:latin typeface="+mn-lt"/>
                <a:ea typeface="+mn-ea"/>
                <a:cs typeface="+mn-cs"/>
              </a:rPr>
              <a:t>When they started to create a single control loop for all degrees of freedom from the fingertip to the shoulder, they found that the system was too complex to code by hand. </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DLR developed a new robotic software framework, </a:t>
            </a:r>
            <a:r>
              <a:rPr lang="en-US" sz="800" kern="1200" err="1">
                <a:solidFill>
                  <a:schemeClr val="tx1"/>
                </a:solidFill>
                <a:effectLst/>
                <a:latin typeface="+mn-lt"/>
                <a:ea typeface="+mn-ea"/>
                <a:cs typeface="+mn-cs"/>
              </a:rPr>
              <a:t>aRDx</a:t>
            </a:r>
            <a:r>
              <a:rPr lang="en-US" sz="800" kern="1200">
                <a:solidFill>
                  <a:schemeClr val="tx1"/>
                </a:solidFill>
                <a:effectLst/>
                <a:latin typeface="+mn-lt"/>
                <a:ea typeface="+mn-ea"/>
                <a:cs typeface="+mn-cs"/>
              </a:rPr>
              <a:t>, to help address this challenge, but they also needed tools that would enable them to automatically generate code from design models and perform hardware-in-the-loop (HIL) testing. Further, they wanted tools that postgraduate students could use to quickly develop their own robotic control systems. </a:t>
            </a:r>
            <a:r>
              <a:rPr lang="en-US" sz="800" b="0" i="0" u="none" strike="noStrike" kern="1200" baseline="0">
                <a:solidFill>
                  <a:schemeClr val="tx1"/>
                </a:solidFill>
                <a:latin typeface="+mn-lt"/>
                <a:ea typeface="+mn-ea"/>
                <a:cs typeface="+mn-cs"/>
              </a:rPr>
              <a:t> </a:t>
            </a:r>
            <a:endParaRPr lang="en-US" sz="800" kern="1200">
              <a:solidFill>
                <a:schemeClr val="tx1"/>
              </a:solidFill>
              <a:effectLst/>
              <a:latin typeface="+mn-lt"/>
              <a:ea typeface="+mn-ea"/>
              <a:cs typeface="+mn-cs"/>
            </a:endParaRPr>
          </a:p>
          <a:p>
            <a:endParaRPr lang="en-US" sz="300"/>
          </a:p>
          <a:p>
            <a:r>
              <a:rPr lang="en-US" sz="300" i="1"/>
              <a:t>	“</a:t>
            </a:r>
            <a:r>
              <a:rPr lang="en-US" sz="800" i="1" kern="1200">
                <a:solidFill>
                  <a:schemeClr val="tx1"/>
                </a:solidFill>
                <a:effectLst/>
                <a:latin typeface="+mn-lt"/>
                <a:ea typeface="+mn-ea"/>
                <a:cs typeface="+mn-cs"/>
              </a:rPr>
              <a:t>Model-Based Design and automatic code generation enable us to cope with the complexity of Agile 	Justin’s 53 degrees of freedom. Without Model-Based Design it would have been impossible to build 	the controllers for such a complex robotic system with hard real-time performance</a:t>
            </a:r>
            <a:r>
              <a:rPr lang="en-US" sz="800" b="0" i="1" u="none" strike="noStrike" kern="1200" baseline="0">
                <a:solidFill>
                  <a:schemeClr val="tx1"/>
                </a:solidFill>
                <a:latin typeface="+mn-lt"/>
                <a:ea typeface="+mn-ea"/>
                <a:cs typeface="+mn-cs"/>
              </a:rPr>
              <a:t>.</a:t>
            </a:r>
            <a:r>
              <a:rPr lang="en-US" sz="900" b="0" i="1" u="none" strike="noStrike" kern="1200" baseline="0">
                <a:solidFill>
                  <a:schemeClr val="tx1"/>
                </a:solidFill>
                <a:latin typeface="+mn-lt"/>
                <a:ea typeface="+mn-ea"/>
                <a:cs typeface="+mn-cs"/>
              </a:rPr>
              <a:t>”</a:t>
            </a:r>
            <a:endParaRPr lang="en-US" sz="800" i="1"/>
          </a:p>
          <a:p>
            <a:pPr marL="0" marR="0" indent="0" algn="l" defTabSz="914400" rtl="0" eaLnBrk="1" fontAlgn="auto" latinLnBrk="0" hangingPunct="1">
              <a:lnSpc>
                <a:spcPct val="100000"/>
              </a:lnSpc>
              <a:spcBef>
                <a:spcPts val="0"/>
              </a:spcBef>
              <a:spcAft>
                <a:spcPts val="0"/>
              </a:spcAft>
              <a:buClrTx/>
              <a:buSzTx/>
              <a:buFontTx/>
              <a:buNone/>
              <a:tabLst/>
              <a:defRPr/>
            </a:pPr>
            <a:r>
              <a:rPr lang="en-US" sz="300" b="0" i="1"/>
              <a:t>	- </a:t>
            </a:r>
            <a:r>
              <a:rPr lang="en-US" sz="800" b="0" i="1">
                <a:solidFill>
                  <a:schemeClr val="accent1">
                    <a:lumMod val="50000"/>
                  </a:schemeClr>
                </a:solidFill>
              </a:rPr>
              <a:t>Berthold </a:t>
            </a:r>
            <a:r>
              <a:rPr lang="en-US" sz="800" b="0" i="1" err="1">
                <a:solidFill>
                  <a:schemeClr val="accent1">
                    <a:lumMod val="50000"/>
                  </a:schemeClr>
                </a:solidFill>
              </a:rPr>
              <a:t>Bäuml</a:t>
            </a:r>
            <a:r>
              <a:rPr lang="en-US" sz="800" b="0" i="1" u="none" strike="noStrike" kern="1200" baseline="0">
                <a:solidFill>
                  <a:schemeClr val="tx1"/>
                </a:solidFill>
                <a:latin typeface="+mn-lt"/>
                <a:ea typeface="+mn-ea"/>
                <a:cs typeface="+mn-cs"/>
              </a:rPr>
              <a:t>, DLR</a:t>
            </a:r>
            <a:endParaRPr lang="en-US" sz="800" b="0" i="1"/>
          </a:p>
          <a:p>
            <a:endParaRPr lang="en-US" sz="300"/>
          </a:p>
          <a:p>
            <a:r>
              <a:rPr lang="en-US" sz="300" b="1"/>
              <a:t>Solution</a:t>
            </a:r>
            <a:endParaRPr lang="en-US" sz="800" b="0" i="0" u="none" strike="noStrike" kern="1200" baseline="0">
              <a:solidFill>
                <a:schemeClr val="tx1"/>
              </a:solidFill>
              <a:latin typeface="+mn-lt"/>
              <a:ea typeface="+mn-ea"/>
              <a:cs typeface="+mn-cs"/>
            </a:endParaRPr>
          </a:p>
          <a:p>
            <a:r>
              <a:rPr lang="en-US" sz="800" kern="1200">
                <a:solidFill>
                  <a:schemeClr val="tx1"/>
                </a:solidFill>
                <a:effectLst/>
                <a:latin typeface="+mn-lt"/>
                <a:ea typeface="+mn-ea"/>
                <a:cs typeface="+mn-cs"/>
              </a:rPr>
              <a:t>DLR RMC adopted Model-Based Design with MATLAB and Simulink for the development of advanced control systems for Agile Justin and other autonomous robots.</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For individual joints, the team created a plant model using differential equations, which they incorporated into Simulink as an S-function. </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They created a proportional-integral-derivative (PID) controller with Simulink and Control System Toolbox™, and tuned the control parameters via simulation. </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Using Simulink Coder™ they generated C code from their controller model and deployed it to a PC running a QNX real-time operating system. HIL tests enabled them to compensate for sensor noise and precision as well as significant elasticities in the joint’s gears and nonlinearities in motor torque. </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After verifying the controller design, the team generated C code for their production target, a Texas Instruments™ DSP.</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They then developed motion controllers for Agile Justin components with multiple joints, such as the torso and arms. To handle the more complex dynamics of these larger, heavier mechanisms, the team designed a Cartesian impedance control system in Simulink.</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As with the single-joint controllers, the team tuned parameters in Simulink and generated code for HIL testing using Simulink Coder. </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During testing, the group used Stateflow® to sequence tasks such as grasping and lifting a basket.</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They applied the sequential quadratic programming algorithms available in Optimization Toolbox™ to perform a constrained, nonlinear optimization for planning whole body motions—for example, to maximize the distance that Agile Justin can throw a ball.</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The team developed automatic calibration algorithms in MATLAB, using Image Processing Toolbox™ to identify markers on the hands from images captured from the stereo and RGB-D cameras. The algorithms remove noise from the marker localization using a Butterworth filter from Signal Processing Toolbox™. </a:t>
            </a:r>
          </a:p>
          <a:p>
            <a:endParaRPr lang="en-US" sz="800" kern="1200">
              <a:solidFill>
                <a:schemeClr val="tx1"/>
              </a:solidFill>
              <a:effectLst/>
              <a:latin typeface="+mn-lt"/>
              <a:ea typeface="+mn-ea"/>
              <a:cs typeface="+mn-cs"/>
            </a:endParaRPr>
          </a:p>
          <a:p>
            <a:r>
              <a:rPr lang="en-US" sz="800" kern="1200">
                <a:solidFill>
                  <a:schemeClr val="tx1"/>
                </a:solidFill>
                <a:effectLst/>
                <a:latin typeface="+mn-lt"/>
                <a:ea typeface="+mn-ea"/>
                <a:cs typeface="+mn-cs"/>
              </a:rPr>
              <a:t>DLR is using Model-Based Design to develop new controllers that will increase Agile Justin’s ability to learn from its environment.</a:t>
            </a:r>
            <a:r>
              <a:rPr lang="en-US" sz="800" b="0" i="0" u="none" strike="noStrike" kern="1200" baseline="0">
                <a:solidFill>
                  <a:schemeClr val="tx1"/>
                </a:solidFill>
                <a:latin typeface="+mn-lt"/>
                <a:ea typeface="+mn-ea"/>
                <a:cs typeface="+mn-cs"/>
              </a:rPr>
              <a:t> </a:t>
            </a:r>
            <a:endParaRPr lang="en-US" sz="800" kern="1200">
              <a:solidFill>
                <a:schemeClr val="tx1"/>
              </a:solidFill>
              <a:effectLst/>
              <a:latin typeface="+mn-lt"/>
              <a:ea typeface="+mn-ea"/>
              <a:cs typeface="+mn-cs"/>
            </a:endParaRPr>
          </a:p>
          <a:p>
            <a:endParaRPr lang="en-US" sz="300"/>
          </a:p>
          <a:p>
            <a:r>
              <a:rPr lang="en-US" sz="300" b="1"/>
              <a:t>Results</a:t>
            </a:r>
          </a:p>
          <a:p>
            <a:pPr marL="0" marR="0" indent="0" algn="l" defTabSz="914400" rtl="0" eaLnBrk="1" fontAlgn="auto" latinLnBrk="0" hangingPunct="1">
              <a:lnSpc>
                <a:spcPct val="100000"/>
              </a:lnSpc>
              <a:spcBef>
                <a:spcPts val="0"/>
              </a:spcBef>
              <a:spcAft>
                <a:spcPts val="0"/>
              </a:spcAft>
              <a:buClrTx/>
              <a:buSzTx/>
              <a:buFontTx/>
              <a:buNone/>
              <a:tabLst/>
              <a:defRPr/>
            </a:pPr>
            <a:r>
              <a:rPr lang="en-US" sz="300"/>
              <a:t>■ </a:t>
            </a:r>
            <a:r>
              <a:rPr lang="en-US" sz="800" b="1" kern="1200">
                <a:solidFill>
                  <a:schemeClr val="tx1"/>
                </a:solidFill>
                <a:effectLst/>
                <a:latin typeface="+mn-lt"/>
                <a:ea typeface="+mn-ea"/>
                <a:cs typeface="+mn-cs"/>
              </a:rPr>
              <a:t>Programming defects eliminated.</a:t>
            </a:r>
            <a:r>
              <a:rPr lang="en-US" sz="800" kern="1200">
                <a:solidFill>
                  <a:schemeClr val="tx1"/>
                </a:solidFill>
                <a:effectLst/>
                <a:latin typeface="+mn-lt"/>
                <a:ea typeface="+mn-ea"/>
                <a:cs typeface="+mn-cs"/>
              </a:rPr>
              <a:t> “Code generation with Simulink Coder has eliminated programming defects introduced when manually coding a control design in C/C+,” says </a:t>
            </a:r>
            <a:r>
              <a:rPr lang="en-US" sz="800" kern="1200" err="1">
                <a:solidFill>
                  <a:schemeClr val="tx1"/>
                </a:solidFill>
                <a:effectLst/>
                <a:latin typeface="+mn-lt"/>
                <a:ea typeface="+mn-ea"/>
                <a:cs typeface="+mn-cs"/>
              </a:rPr>
              <a:t>Bäuml</a:t>
            </a:r>
            <a:r>
              <a:rPr lang="en-US" sz="800" kern="1200">
                <a:solidFill>
                  <a:schemeClr val="tx1"/>
                </a:solidFill>
                <a:effectLst/>
                <a:latin typeface="+mn-lt"/>
                <a:ea typeface="+mn-ea"/>
                <a:cs typeface="+mn-cs"/>
              </a:rPr>
              <a:t>. “Functional defects have been reduced by about 80%, even though we are designing much more complex algorithms than we ever attempted with hand coding</a:t>
            </a:r>
            <a:r>
              <a:rPr lang="en-US" sz="800" b="0" i="0" u="none" strike="noStrike" kern="1200" baseline="0">
                <a:solidFill>
                  <a:schemeClr val="tx1"/>
                </a:solidFill>
                <a:latin typeface="+mn-lt"/>
                <a:ea typeface="+mn-ea"/>
                <a:cs typeface="+mn-cs"/>
              </a:rPr>
              <a:t>.” </a:t>
            </a:r>
            <a:endParaRPr lang="en-US" sz="300"/>
          </a:p>
          <a:p>
            <a:endParaRPr lang="en-US" sz="300"/>
          </a:p>
          <a:p>
            <a:pPr marL="0" marR="0" indent="0" algn="l" defTabSz="914400" rtl="0" eaLnBrk="1" fontAlgn="auto" latinLnBrk="0" hangingPunct="1">
              <a:lnSpc>
                <a:spcPct val="100000"/>
              </a:lnSpc>
              <a:spcBef>
                <a:spcPts val="0"/>
              </a:spcBef>
              <a:spcAft>
                <a:spcPts val="0"/>
              </a:spcAft>
              <a:buClrTx/>
              <a:buSzTx/>
              <a:buFontTx/>
              <a:buNone/>
              <a:tabLst/>
              <a:defRPr/>
            </a:pPr>
            <a:r>
              <a:rPr lang="en-US" sz="300"/>
              <a:t>■ </a:t>
            </a:r>
            <a:r>
              <a:rPr lang="en-US" sz="800" b="1" kern="1200">
                <a:solidFill>
                  <a:schemeClr val="tx1"/>
                </a:solidFill>
                <a:effectLst/>
                <a:latin typeface="+mn-lt"/>
                <a:ea typeface="+mn-ea"/>
                <a:cs typeface="+mn-cs"/>
              </a:rPr>
              <a:t>Complex functionality implemented in hours.</a:t>
            </a:r>
            <a:r>
              <a:rPr lang="en-US" sz="800" kern="1200">
                <a:solidFill>
                  <a:schemeClr val="tx1"/>
                </a:solidFill>
                <a:effectLst/>
                <a:latin typeface="+mn-lt"/>
                <a:ea typeface="+mn-ea"/>
                <a:cs typeface="+mn-cs"/>
              </a:rPr>
              <a:t> “For a throwing motion, Justin’s controllers coordinate 20 degrees of freedom to produce an optimal TCP trajectory,” says </a:t>
            </a:r>
            <a:r>
              <a:rPr lang="en-US" sz="800" kern="1200" err="1">
                <a:solidFill>
                  <a:schemeClr val="tx1"/>
                </a:solidFill>
                <a:effectLst/>
                <a:latin typeface="+mn-lt"/>
                <a:ea typeface="+mn-ea"/>
                <a:cs typeface="+mn-cs"/>
              </a:rPr>
              <a:t>Bäuml</a:t>
            </a:r>
            <a:r>
              <a:rPr lang="en-US" sz="800" kern="1200">
                <a:solidFill>
                  <a:schemeClr val="tx1"/>
                </a:solidFill>
                <a:effectLst/>
                <a:latin typeface="+mn-lt"/>
                <a:ea typeface="+mn-ea"/>
                <a:cs typeface="+mn-cs"/>
              </a:rPr>
              <a:t>. “We did this work in one afternoon using MATLAB, Simulink, and Optimization Toolbox.”</a:t>
            </a:r>
            <a:endParaRPr lang="en-US" sz="300"/>
          </a:p>
          <a:p>
            <a:endParaRPr lang="en-US" sz="300"/>
          </a:p>
          <a:p>
            <a:pPr marL="0" marR="0" indent="0" algn="l" defTabSz="914400" rtl="0" eaLnBrk="1" fontAlgn="auto" latinLnBrk="0" hangingPunct="1">
              <a:lnSpc>
                <a:spcPct val="100000"/>
              </a:lnSpc>
              <a:spcBef>
                <a:spcPts val="0"/>
              </a:spcBef>
              <a:spcAft>
                <a:spcPts val="0"/>
              </a:spcAft>
              <a:buClrTx/>
              <a:buSzTx/>
              <a:buFontTx/>
              <a:buNone/>
              <a:tabLst/>
              <a:defRPr/>
            </a:pPr>
            <a:r>
              <a:rPr lang="en-US" sz="300"/>
              <a:t>■ </a:t>
            </a:r>
            <a:r>
              <a:rPr lang="en-US" sz="800" b="1" kern="1200">
                <a:solidFill>
                  <a:schemeClr val="tx1"/>
                </a:solidFill>
                <a:effectLst/>
                <a:latin typeface="+mn-lt"/>
                <a:ea typeface="+mn-ea"/>
                <a:cs typeface="+mn-cs"/>
              </a:rPr>
              <a:t>Advanced control development by students enabled.</a:t>
            </a:r>
            <a:r>
              <a:rPr lang="en-US" sz="800" kern="1200">
                <a:solidFill>
                  <a:schemeClr val="tx1"/>
                </a:solidFill>
                <a:effectLst/>
                <a:latin typeface="+mn-lt"/>
                <a:ea typeface="+mn-ea"/>
                <a:cs typeface="+mn-cs"/>
              </a:rPr>
              <a:t> “With Model-Based Design, engineering students who work with us for only six months can develop sophisticated controls for a robot with 53 degrees of freedom because they don’t have to write code,” notes </a:t>
            </a:r>
            <a:r>
              <a:rPr lang="en-US" sz="800" kern="1200" err="1">
                <a:solidFill>
                  <a:schemeClr val="tx1"/>
                </a:solidFill>
                <a:effectLst/>
                <a:latin typeface="+mn-lt"/>
                <a:ea typeface="+mn-ea"/>
                <a:cs typeface="+mn-cs"/>
              </a:rPr>
              <a:t>Bäuml</a:t>
            </a:r>
            <a:r>
              <a:rPr lang="en-US" sz="800" kern="1200">
                <a:solidFill>
                  <a:schemeClr val="tx1"/>
                </a:solidFill>
                <a:effectLst/>
                <a:latin typeface="+mn-lt"/>
                <a:ea typeface="+mn-ea"/>
                <a:cs typeface="+mn-cs"/>
              </a:rPr>
              <a:t>. “Simulink enables them to cope with the interactions of multiple feedback loops and graphically construct and execute the complex algorithms.”  </a:t>
            </a:r>
          </a:p>
          <a:p>
            <a:r>
              <a:rPr lang="en-US" sz="200" b="0" i="1">
                <a:solidFill>
                  <a:srgbClr val="154F8F"/>
                </a:solidFill>
              </a:rPr>
              <a:t> </a:t>
            </a:r>
          </a:p>
          <a:p>
            <a:r>
              <a:rPr lang="en-US" sz="800" b="0" i="1">
                <a:solidFill>
                  <a:srgbClr val="154F8F"/>
                </a:solidFill>
              </a:rPr>
              <a:t>Learn more </a:t>
            </a:r>
            <a:r>
              <a:rPr lang="en-US" sz="100" b="0" i="1">
                <a:solidFill>
                  <a:srgbClr val="154F8F"/>
                </a:solidFill>
              </a:rPr>
              <a:t>about </a:t>
            </a:r>
            <a:r>
              <a:rPr lang="en-US" sz="800" b="0" i="1" u="none" strike="noStrike" kern="1200" baseline="0">
                <a:solidFill>
                  <a:schemeClr val="tx1"/>
                </a:solidFill>
                <a:latin typeface="+mn-lt"/>
                <a:ea typeface="+mn-ea"/>
                <a:cs typeface="+mn-cs"/>
              </a:rPr>
              <a:t>DLR Robotics and Mechatronics Center: www. dlr.de/</a:t>
            </a:r>
            <a:r>
              <a:rPr lang="en-US" sz="800" b="0" i="1" u="none" strike="noStrike" kern="1200" baseline="0" err="1">
                <a:solidFill>
                  <a:schemeClr val="tx1"/>
                </a:solidFill>
                <a:latin typeface="+mn-lt"/>
                <a:ea typeface="+mn-ea"/>
                <a:cs typeface="+mn-cs"/>
              </a:rPr>
              <a:t>rmc</a:t>
            </a:r>
            <a:r>
              <a:rPr lang="en-US" sz="800" b="0" i="1" u="none" strike="noStrike" kern="1200" baseline="0">
                <a:solidFill>
                  <a:schemeClr val="tx1"/>
                </a:solidFill>
                <a:latin typeface="+mn-lt"/>
                <a:ea typeface="+mn-ea"/>
                <a:cs typeface="+mn-cs"/>
              </a:rPr>
              <a:t>/rm/</a:t>
            </a:r>
            <a:r>
              <a:rPr lang="en-US" sz="800" b="0" i="1" u="none" strike="noStrike" kern="1200" baseline="0" err="1">
                <a:solidFill>
                  <a:schemeClr val="tx1"/>
                </a:solidFill>
                <a:latin typeface="+mn-lt"/>
                <a:ea typeface="+mn-ea"/>
                <a:cs typeface="+mn-cs"/>
              </a:rPr>
              <a:t>en</a:t>
            </a:r>
            <a:r>
              <a:rPr lang="en-US" sz="800" b="0" i="1" u="none" strike="noStrike" kern="1200" baseline="0">
                <a:solidFill>
                  <a:schemeClr val="tx1"/>
                </a:solidFill>
                <a:latin typeface="+mn-lt"/>
                <a:ea typeface="+mn-ea"/>
                <a:cs typeface="+mn-cs"/>
              </a:rPr>
              <a:t> </a:t>
            </a:r>
          </a:p>
        </p:txBody>
      </p:sp>
      <p:sp>
        <p:nvSpPr>
          <p:cNvPr id="4" name="Slide Number Placeholder 3"/>
          <p:cNvSpPr>
            <a:spLocks noGrp="1"/>
          </p:cNvSpPr>
          <p:nvPr>
            <p:ph type="sldNum" sz="quarter" idx="10"/>
          </p:nvPr>
        </p:nvSpPr>
        <p:spPr/>
        <p:txBody>
          <a:bodyPr/>
          <a:lstStyle/>
          <a:p>
            <a:fld id="{AD73B8C3-A209-4A55-9261-22C2A02B3159}" type="slidenum">
              <a:rPr lang="en-US" smtClean="0"/>
              <a:pPr/>
              <a:t>8</a:t>
            </a:fld>
            <a:endParaRPr lang="en-US"/>
          </a:p>
        </p:txBody>
      </p:sp>
    </p:spTree>
    <p:extLst>
      <p:ext uri="{BB962C8B-B14F-4D97-AF65-F5344CB8AC3E}">
        <p14:creationId xmlns:p14="http://schemas.microsoft.com/office/powerpoint/2010/main" val="341585944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Background" descr="bluemesh.jpg"/>
          <p:cNvPicPr>
            <a:picLocks noChangeAspect="1"/>
          </p:cNvPicPr>
          <p:nvPr userDrawn="1"/>
        </p:nvPicPr>
        <p:blipFill>
          <a:blip r:embed="rId2" cstate="print"/>
          <a:stretch>
            <a:fillRect/>
          </a:stretch>
        </p:blipFill>
        <p:spPr>
          <a:xfrm>
            <a:off x="-4067" y="1287"/>
            <a:ext cx="12209092" cy="6856713"/>
          </a:xfrm>
          <a:prstGeom prst="rect">
            <a:avLst/>
          </a:prstGeom>
        </p:spPr>
      </p:pic>
      <p:sp>
        <p:nvSpPr>
          <p:cNvPr id="21" name="Title"/>
          <p:cNvSpPr>
            <a:spLocks noGrp="1"/>
          </p:cNvSpPr>
          <p:nvPr>
            <p:ph type="ctrTitle"/>
          </p:nvPr>
        </p:nvSpPr>
        <p:spPr>
          <a:xfrm>
            <a:off x="914400" y="914400"/>
            <a:ext cx="10363200" cy="1828800"/>
          </a:xfrm>
        </p:spPr>
        <p:txBody>
          <a:bodyPr/>
          <a:lstStyle>
            <a:lvl1pPr algn="l">
              <a:defRPr sz="3200">
                <a:solidFill>
                  <a:schemeClr val="tx2"/>
                </a:solidFill>
              </a:defRPr>
            </a:lvl1pPr>
          </a:lstStyle>
          <a:p>
            <a:r>
              <a:rPr lang="en-US"/>
              <a:t>Click to edit Master title style</a:t>
            </a:r>
          </a:p>
        </p:txBody>
      </p:sp>
      <p:sp>
        <p:nvSpPr>
          <p:cNvPr id="22" name="Subtitle"/>
          <p:cNvSpPr>
            <a:spLocks noGrp="1"/>
          </p:cNvSpPr>
          <p:nvPr>
            <p:ph type="subTitle" idx="1"/>
          </p:nvPr>
        </p:nvSpPr>
        <p:spPr>
          <a:xfrm>
            <a:off x="914400" y="3203579"/>
            <a:ext cx="10363200" cy="987425"/>
          </a:xfrm>
        </p:spPr>
        <p:txBody>
          <a:bodyPr>
            <a:normAutofit/>
          </a:bodyPr>
          <a:lstStyle>
            <a:lvl1pPr marL="0" indent="0" algn="l">
              <a:buNone/>
              <a:defRPr sz="1604" b="0">
                <a:solidFill>
                  <a:schemeClr val="tx1"/>
                </a:solidFill>
              </a:defRPr>
            </a:lvl1pPr>
            <a:lvl2pPr marL="458340" indent="0" algn="ctr">
              <a:buNone/>
              <a:defRPr>
                <a:solidFill>
                  <a:schemeClr val="tx1">
                    <a:tint val="75000"/>
                  </a:schemeClr>
                </a:solidFill>
              </a:defRPr>
            </a:lvl2pPr>
            <a:lvl3pPr marL="916680" indent="0" algn="ctr">
              <a:buNone/>
              <a:defRPr>
                <a:solidFill>
                  <a:schemeClr val="tx1">
                    <a:tint val="75000"/>
                  </a:schemeClr>
                </a:solidFill>
              </a:defRPr>
            </a:lvl3pPr>
            <a:lvl4pPr marL="1375020" indent="0" algn="ctr">
              <a:buNone/>
              <a:defRPr>
                <a:solidFill>
                  <a:schemeClr val="tx1">
                    <a:tint val="75000"/>
                  </a:schemeClr>
                </a:solidFill>
              </a:defRPr>
            </a:lvl4pPr>
            <a:lvl5pPr marL="1833361" indent="0" algn="ctr">
              <a:buNone/>
              <a:defRPr>
                <a:solidFill>
                  <a:schemeClr val="tx1">
                    <a:tint val="75000"/>
                  </a:schemeClr>
                </a:solidFill>
              </a:defRPr>
            </a:lvl5pPr>
            <a:lvl6pPr marL="2291701" indent="0" algn="ctr">
              <a:buNone/>
              <a:defRPr>
                <a:solidFill>
                  <a:schemeClr val="tx1">
                    <a:tint val="75000"/>
                  </a:schemeClr>
                </a:solidFill>
              </a:defRPr>
            </a:lvl6pPr>
            <a:lvl7pPr marL="2750041" indent="0" algn="ctr">
              <a:buNone/>
              <a:defRPr>
                <a:solidFill>
                  <a:schemeClr val="tx1">
                    <a:tint val="75000"/>
                  </a:schemeClr>
                </a:solidFill>
              </a:defRPr>
            </a:lvl7pPr>
            <a:lvl8pPr marL="3208381" indent="0" algn="ctr">
              <a:buNone/>
              <a:defRPr>
                <a:solidFill>
                  <a:schemeClr val="tx1">
                    <a:tint val="75000"/>
                  </a:schemeClr>
                </a:solidFill>
              </a:defRPr>
            </a:lvl8pPr>
            <a:lvl9pPr marL="3666721" indent="0" algn="ctr">
              <a:buNone/>
              <a:defRPr>
                <a:solidFill>
                  <a:schemeClr val="tx1">
                    <a:tint val="75000"/>
                  </a:schemeClr>
                </a:solidFill>
              </a:defRPr>
            </a:lvl9pPr>
          </a:lstStyle>
          <a:p>
            <a:r>
              <a:rPr lang="en-US"/>
              <a:t>Click to edit Master subtitle style</a:t>
            </a:r>
          </a:p>
        </p:txBody>
      </p:sp>
      <p:sp>
        <p:nvSpPr>
          <p:cNvPr id="23" name="Copyright"/>
          <p:cNvSpPr txBox="1"/>
          <p:nvPr userDrawn="1"/>
        </p:nvSpPr>
        <p:spPr>
          <a:xfrm>
            <a:off x="10227052" y="6527632"/>
            <a:ext cx="2438400" cy="246221"/>
          </a:xfrm>
          <a:prstGeom prst="rect">
            <a:avLst/>
          </a:prstGeom>
          <a:noFill/>
        </p:spPr>
        <p:txBody>
          <a:bodyPr wrap="square" rtlCol="0">
            <a:spAutoFit/>
          </a:bodyPr>
          <a:lstStyle/>
          <a:p>
            <a:r>
              <a:rPr lang="en-US" sz="1003" dirty="0">
                <a:solidFill>
                  <a:schemeClr val="bg1"/>
                </a:solidFill>
                <a:latin typeface="Arial" pitchFamily="34" charset="0"/>
                <a:cs typeface="Arial" pitchFamily="34" charset="0"/>
              </a:rPr>
              <a:t>© 2021 The MathWorks, Inc.</a:t>
            </a:r>
          </a:p>
        </p:txBody>
      </p:sp>
      <p:cxnSp>
        <p:nvCxnSpPr>
          <p:cNvPr id="26" name="GrayLine"/>
          <p:cNvCxnSpPr/>
          <p:nvPr userDrawn="1"/>
        </p:nvCxnSpPr>
        <p:spPr>
          <a:xfrm>
            <a:off x="-4067" y="4376652"/>
            <a:ext cx="12209092" cy="0"/>
          </a:xfrm>
          <a:prstGeom prst="line">
            <a:avLst/>
          </a:prstGeom>
          <a:ln w="57150">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9" name="Logo" descr="09_MW_logo_CMYK_REV.png"/>
          <p:cNvPicPr>
            <a:picLocks noChangeAspect="1"/>
          </p:cNvPicPr>
          <p:nvPr userDrawn="1"/>
        </p:nvPicPr>
        <p:blipFill>
          <a:blip r:embed="rId3" cstate="print"/>
          <a:stretch>
            <a:fillRect/>
          </a:stretch>
        </p:blipFill>
        <p:spPr>
          <a:xfrm>
            <a:off x="10330730" y="141139"/>
            <a:ext cx="1620665" cy="32059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lvl1pPr>
              <a:defRPr sz="2800" baseline="0">
                <a:solidFill>
                  <a:schemeClr val="tx2"/>
                </a:solidFill>
              </a:defRPr>
            </a:lvl1pPr>
          </a:lstStyle>
          <a:p>
            <a:r>
              <a:rPr lang="en-US"/>
              <a:t>Click to edit Master title style</a:t>
            </a:r>
          </a:p>
        </p:txBody>
      </p:sp>
      <p:sp>
        <p:nvSpPr>
          <p:cNvPr id="3" name="Content"/>
          <p:cNvSpPr>
            <a:spLocks noGrp="1"/>
          </p:cNvSpPr>
          <p:nvPr>
            <p:ph idx="1"/>
          </p:nvPr>
        </p:nvSpPr>
        <p:spPr>
          <a:xfrm>
            <a:off x="609602" y="1600200"/>
            <a:ext cx="10769600" cy="4648200"/>
          </a:xfrm>
        </p:spPr>
        <p:txBody>
          <a:bodyPr/>
          <a:lstStyle>
            <a:lvl1pPr>
              <a:buSzPct val="75000"/>
              <a:defRPr sz="2400"/>
            </a:lvl1pPr>
            <a:lvl2pPr>
              <a:lnSpc>
                <a:spcPct val="105000"/>
              </a:lnSpc>
              <a:defRPr sz="2000"/>
            </a:lvl2pPr>
            <a:lvl3pPr>
              <a:lnSpc>
                <a:spcPct val="105000"/>
              </a:lnSpc>
              <a:buSzPct val="75000"/>
              <a:defRPr sz="1604"/>
            </a:lvl3pPr>
            <a:lvl4pPr>
              <a:lnSpc>
                <a:spcPct val="105000"/>
              </a:lnSpc>
              <a:defRPr/>
            </a:lvl4pPr>
            <a:lvl5pPr>
              <a:lnSpc>
                <a:spcPct val="105000"/>
              </a:lnSpc>
              <a:defRPr/>
            </a:lvl5pPr>
          </a:lstStyle>
          <a:p>
            <a:pPr lvl="0"/>
            <a:r>
              <a:rPr lang="en-US"/>
              <a:t>Click to edit Master text styles</a:t>
            </a:r>
          </a:p>
          <a:p>
            <a:pPr lvl="1"/>
            <a:r>
              <a:rPr lang="en-US"/>
              <a:t>Second level</a:t>
            </a:r>
          </a:p>
          <a:p>
            <a:pPr lvl="2"/>
            <a:r>
              <a:rPr lang="en-US"/>
              <a:t>Third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p>
            <a:r>
              <a:rPr lang="en-US"/>
              <a:t>Click to edit Master title style</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eature">
    <p:spTree>
      <p:nvGrpSpPr>
        <p:cNvPr id="1" name=""/>
        <p:cNvGrpSpPr/>
        <p:nvPr/>
      </p:nvGrpSpPr>
      <p:grpSpPr>
        <a:xfrm>
          <a:off x="0" y="0"/>
          <a:ext cx="0" cy="0"/>
          <a:chOff x="0" y="0"/>
          <a:chExt cx="0" cy="0"/>
        </a:xfrm>
      </p:grpSpPr>
      <p:sp>
        <p:nvSpPr>
          <p:cNvPr id="10" name="Title"/>
          <p:cNvSpPr>
            <a:spLocks noGrp="1"/>
          </p:cNvSpPr>
          <p:nvPr>
            <p:ph type="title"/>
          </p:nvPr>
        </p:nvSpPr>
        <p:spPr>
          <a:xfrm>
            <a:off x="609600" y="457200"/>
            <a:ext cx="9448800" cy="990600"/>
          </a:xfrm>
        </p:spPr>
        <p:txBody>
          <a:bodyPr anchor="t" anchorCtr="0"/>
          <a:lstStyle>
            <a:lvl1pPr algn="l">
              <a:defRPr sz="2800" b="0" i="0">
                <a:solidFill>
                  <a:schemeClr val="tx2"/>
                </a:solidFill>
              </a:defRPr>
            </a:lvl1pPr>
          </a:lstStyle>
          <a:p>
            <a:r>
              <a:rPr lang="en-US"/>
              <a:t>Click to edit Master title style</a:t>
            </a:r>
          </a:p>
        </p:txBody>
      </p:sp>
      <p:sp>
        <p:nvSpPr>
          <p:cNvPr id="11" name="Content"/>
          <p:cNvSpPr>
            <a:spLocks noGrp="1"/>
          </p:cNvSpPr>
          <p:nvPr>
            <p:ph sz="half" idx="10" hasCustomPrompt="1"/>
          </p:nvPr>
        </p:nvSpPr>
        <p:spPr>
          <a:xfrm>
            <a:off x="609601" y="2819400"/>
            <a:ext cx="5080001" cy="3200400"/>
          </a:xfrm>
        </p:spPr>
        <p:txBody>
          <a:bodyPr/>
          <a:lstStyle>
            <a:lvl1pPr>
              <a:buClr>
                <a:srgbClr val="125687"/>
              </a:buClr>
              <a:buSzTx/>
              <a:defRPr sz="1800" baseline="0"/>
            </a:lvl1pPr>
            <a:lvl2pPr>
              <a:defRPr sz="1604"/>
            </a:lvl2pPr>
            <a:lvl3pPr>
              <a:buNone/>
              <a:defRPr sz="1604"/>
            </a:lvl3pPr>
            <a:lvl4pPr>
              <a:defRPr sz="1805"/>
            </a:lvl4pPr>
            <a:lvl5pPr>
              <a:defRPr sz="1805"/>
            </a:lvl5pPr>
            <a:lvl6pPr>
              <a:defRPr sz="1805"/>
            </a:lvl6pPr>
            <a:lvl7pPr>
              <a:defRPr sz="1805"/>
            </a:lvl7pPr>
            <a:lvl8pPr>
              <a:defRPr sz="1805"/>
            </a:lvl8pPr>
            <a:lvl9pPr>
              <a:defRPr sz="1805"/>
            </a:lvl9pPr>
          </a:lstStyle>
          <a:p>
            <a:pPr lvl="0">
              <a:buClr>
                <a:srgbClr val="125687"/>
              </a:buClr>
              <a:buSzTx/>
            </a:pPr>
            <a:r>
              <a:rPr lang="en-US"/>
              <a:t>Click to add b</a:t>
            </a:r>
            <a:r>
              <a:rPr lang="en-US" sz="1805">
                <a:solidFill>
                  <a:prstClr val="black"/>
                </a:solidFill>
              </a:rPr>
              <a:t>rief summary and benefits of feature (ideally three bullets)</a:t>
            </a:r>
          </a:p>
          <a:p>
            <a:pPr lvl="1"/>
            <a:r>
              <a:rPr lang="en-US"/>
              <a:t>Second level</a:t>
            </a:r>
          </a:p>
        </p:txBody>
      </p:sp>
      <p:sp>
        <p:nvSpPr>
          <p:cNvPr id="13" name="Headline"/>
          <p:cNvSpPr>
            <a:spLocks noGrp="1"/>
          </p:cNvSpPr>
          <p:nvPr>
            <p:ph type="body" sz="quarter" idx="11" hasCustomPrompt="1"/>
          </p:nvPr>
        </p:nvSpPr>
        <p:spPr>
          <a:xfrm>
            <a:off x="609601" y="1600200"/>
            <a:ext cx="5080001" cy="838200"/>
          </a:xfrm>
        </p:spPr>
        <p:txBody>
          <a:bodyPr anchor="t"/>
          <a:lstStyle>
            <a:lvl1pPr marL="0" indent="0" algn="l">
              <a:buNone/>
              <a:defRPr sz="2000" b="0" i="0" baseline="0"/>
            </a:lvl1pPr>
          </a:lstStyle>
          <a:p>
            <a:pPr lvl="0"/>
            <a:r>
              <a:rPr lang="en-US"/>
              <a:t>Click to add headline</a:t>
            </a:r>
            <a:r>
              <a:rPr lang="en-US" sz="2005" b="1">
                <a:solidFill>
                  <a:prstClr val="black"/>
                </a:solidFill>
              </a:rPr>
              <a:t> providing value of feature</a:t>
            </a:r>
            <a:endParaRPr lang="en-US"/>
          </a:p>
        </p:txBody>
      </p:sp>
      <p:sp>
        <p:nvSpPr>
          <p:cNvPr id="14" name="ProductName"/>
          <p:cNvSpPr>
            <a:spLocks noGrp="1"/>
          </p:cNvSpPr>
          <p:nvPr>
            <p:ph type="body" sz="half" idx="12" hasCustomPrompt="1"/>
          </p:nvPr>
        </p:nvSpPr>
        <p:spPr>
          <a:xfrm>
            <a:off x="609602" y="6172200"/>
            <a:ext cx="5473700" cy="533400"/>
          </a:xfrm>
        </p:spPr>
        <p:txBody>
          <a:bodyPr anchor="b" anchorCtr="0"/>
          <a:lstStyle>
            <a:lvl1pPr marL="230761" indent="-229170">
              <a:buClrTx/>
              <a:buSzPct val="125000"/>
              <a:buFont typeface="Courier New" pitchFamily="49" charset="0"/>
              <a:buChar char="»"/>
              <a:defRPr sz="1604" b="0">
                <a:latin typeface="Courier New" pitchFamily="49" charset="0"/>
                <a:cs typeface="Courier New" pitchFamily="49" charset="0"/>
              </a:defRPr>
            </a:lvl1pPr>
          </a:lstStyle>
          <a:p>
            <a:pPr lvl="0"/>
            <a:r>
              <a:rPr lang="en-US"/>
              <a:t>Click to add </a:t>
            </a:r>
            <a:r>
              <a:rPr lang="en-US" sz="1604" err="1">
                <a:latin typeface="Courier New" pitchFamily="49" charset="0"/>
                <a:cs typeface="Courier New" pitchFamily="49" charset="0"/>
              </a:rPr>
              <a:t>product_example_name</a:t>
            </a:r>
            <a:r>
              <a:rPr lang="en-US" sz="1604">
                <a:latin typeface="Courier New" pitchFamily="49" charset="0"/>
                <a:cs typeface="Courier New" pitchFamily="49" charset="0"/>
              </a:rPr>
              <a:t>.</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963084" y="1914529"/>
            <a:ext cx="10363200" cy="1362075"/>
          </a:xfrm>
        </p:spPr>
        <p:txBody>
          <a:bodyPr anchor="t"/>
          <a:lstStyle>
            <a:lvl1pPr algn="ctr">
              <a:defRPr sz="3200" b="0" cap="none">
                <a:solidFill>
                  <a:schemeClr val="tx2"/>
                </a:solidFill>
              </a:defRPr>
            </a:lvl1pPr>
          </a:lstStyle>
          <a:p>
            <a:r>
              <a:rPr lang="en-US"/>
              <a:t>Click to edit Section Header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lvl1pPr>
              <a:defRPr>
                <a:solidFill>
                  <a:schemeClr val="tx2"/>
                </a:solidFill>
              </a:defRPr>
            </a:lvl1pPr>
          </a:lstStyle>
          <a:p>
            <a:r>
              <a:rPr lang="en-US"/>
              <a:t>Click to edit Master title style</a:t>
            </a:r>
          </a:p>
        </p:txBody>
      </p:sp>
      <p:sp>
        <p:nvSpPr>
          <p:cNvPr id="3" name="LeftContent"/>
          <p:cNvSpPr>
            <a:spLocks noGrp="1"/>
          </p:cNvSpPr>
          <p:nvPr>
            <p:ph sz="half" idx="1"/>
          </p:nvPr>
        </p:nvSpPr>
        <p:spPr>
          <a:xfrm>
            <a:off x="609602" y="1600200"/>
            <a:ext cx="5181600" cy="4648199"/>
          </a:xfrm>
        </p:spPr>
        <p:txBody>
          <a:bodyPr/>
          <a:lstStyle>
            <a:lvl1pPr>
              <a:defRPr sz="2400"/>
            </a:lvl1pPr>
            <a:lvl2pPr>
              <a:defRPr sz="2000"/>
            </a:lvl2pPr>
            <a:lvl3pPr>
              <a:defRPr sz="1604"/>
            </a:lvl3pPr>
            <a:lvl4pPr>
              <a:defRPr sz="1805"/>
            </a:lvl4pPr>
            <a:lvl5pPr>
              <a:defRPr sz="1805"/>
            </a:lvl5pPr>
            <a:lvl6pPr>
              <a:defRPr sz="1805"/>
            </a:lvl6pPr>
            <a:lvl7pPr>
              <a:defRPr sz="1805"/>
            </a:lvl7pPr>
            <a:lvl8pPr>
              <a:defRPr sz="1805"/>
            </a:lvl8pPr>
            <a:lvl9pPr>
              <a:defRPr sz="1805"/>
            </a:lvl9pPr>
          </a:lstStyle>
          <a:p>
            <a:pPr lvl="0"/>
            <a:r>
              <a:rPr lang="en-US"/>
              <a:t>Click to edit Master text styles</a:t>
            </a:r>
          </a:p>
          <a:p>
            <a:pPr lvl="1"/>
            <a:r>
              <a:rPr lang="en-US"/>
              <a:t>Second level</a:t>
            </a:r>
          </a:p>
          <a:p>
            <a:pPr lvl="2"/>
            <a:r>
              <a:rPr lang="en-US"/>
              <a:t>Third level</a:t>
            </a:r>
          </a:p>
        </p:txBody>
      </p:sp>
      <p:sp>
        <p:nvSpPr>
          <p:cNvPr id="4" name="RightContent"/>
          <p:cNvSpPr>
            <a:spLocks noGrp="1"/>
          </p:cNvSpPr>
          <p:nvPr>
            <p:ph sz="half" idx="2"/>
          </p:nvPr>
        </p:nvSpPr>
        <p:spPr>
          <a:xfrm>
            <a:off x="6197602" y="1600200"/>
            <a:ext cx="5181600" cy="4648199"/>
          </a:xfrm>
        </p:spPr>
        <p:txBody>
          <a:bodyPr/>
          <a:lstStyle>
            <a:lvl1pPr>
              <a:defRPr sz="2400"/>
            </a:lvl1pPr>
            <a:lvl2pPr>
              <a:defRPr sz="2000"/>
            </a:lvl2pPr>
            <a:lvl3pPr>
              <a:defRPr sz="1604"/>
            </a:lvl3pPr>
            <a:lvl4pPr>
              <a:defRPr sz="1805"/>
            </a:lvl4pPr>
            <a:lvl5pPr>
              <a:defRPr sz="1805"/>
            </a:lvl5pPr>
            <a:lvl6pPr>
              <a:defRPr sz="1805"/>
            </a:lvl6pPr>
            <a:lvl7pPr>
              <a:defRPr sz="1805"/>
            </a:lvl7pPr>
            <a:lvl8pPr>
              <a:defRPr sz="1805"/>
            </a:lvl8pPr>
            <a:lvl9pPr>
              <a:defRPr sz="1805"/>
            </a:lvl9pPr>
          </a:lstStyle>
          <a:p>
            <a:pPr lvl="0"/>
            <a:r>
              <a:rPr lang="en-US"/>
              <a:t>Click to edit Master text styles</a:t>
            </a:r>
          </a:p>
          <a:p>
            <a:pPr lvl="1"/>
            <a:r>
              <a:rPr lang="en-US"/>
              <a:t>Second level</a:t>
            </a:r>
          </a:p>
          <a:p>
            <a:pPr lvl="2"/>
            <a:r>
              <a:rPr lang="en-US"/>
              <a:t>Third level</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Content"/>
          <p:cNvSpPr txBox="1">
            <a:spLocks noChangeArrowheads="1"/>
          </p:cNvSpPr>
          <p:nvPr userDrawn="1"/>
        </p:nvSpPr>
        <p:spPr bwMode="auto">
          <a:xfrm>
            <a:off x="607484" y="1600200"/>
            <a:ext cx="10765536" cy="4648200"/>
          </a:xfrm>
          <a:prstGeom prst="rect">
            <a:avLst/>
          </a:prstGeom>
          <a:noFill/>
          <a:ln w="9525">
            <a:noFill/>
            <a:miter lim="800000"/>
            <a:headEnd/>
            <a:tailEnd/>
          </a:ln>
          <a:effectLst/>
        </p:spPr>
        <p:txBody>
          <a:bodyPr wrap="none"/>
          <a:lstStyle/>
          <a:p>
            <a:pPr marL="342164" lvl="0" indent="-342164">
              <a:buClr>
                <a:schemeClr val="tx2"/>
              </a:buClr>
              <a:buSzPct val="75000"/>
              <a:buFont typeface="Wingdings" pitchFamily="2" charset="2"/>
              <a:buChar char="§"/>
              <a:tabLst>
                <a:tab pos="458340" algn="l"/>
              </a:tabLst>
            </a:pPr>
            <a:r>
              <a:rPr lang="en-US" sz="2400">
                <a:latin typeface="Arial" pitchFamily="34" charset="0"/>
                <a:cs typeface="Arial" pitchFamily="34" charset="0"/>
              </a:rPr>
              <a:t>Edit</a:t>
            </a:r>
            <a:r>
              <a:rPr lang="en-US" sz="2400" baseline="0">
                <a:latin typeface="Arial" pitchFamily="34" charset="0"/>
                <a:cs typeface="Arial" pitchFamily="34" charset="0"/>
              </a:rPr>
              <a:t> in Slide Master view to e</a:t>
            </a:r>
            <a:r>
              <a:rPr lang="en-US" sz="2400">
                <a:latin typeface="Arial" pitchFamily="34" charset="0"/>
                <a:cs typeface="Arial" pitchFamily="34" charset="0"/>
              </a:rPr>
              <a:t>nter agenda items</a:t>
            </a:r>
          </a:p>
          <a:p>
            <a:pPr marL="342164" lvl="0" indent="-342164">
              <a:buClr>
                <a:schemeClr val="tx2"/>
              </a:buClr>
              <a:buSzPct val="75000"/>
              <a:buFont typeface="Wingdings" pitchFamily="2" charset="2"/>
              <a:buChar char="§"/>
              <a:tabLst>
                <a:tab pos="458340" algn="l"/>
              </a:tabLst>
            </a:pPr>
            <a:r>
              <a:rPr lang="en-US" sz="2400">
                <a:latin typeface="Arial" pitchFamily="34" charset="0"/>
                <a:cs typeface="Arial" pitchFamily="34" charset="0"/>
              </a:rPr>
              <a:t>Bullet 2</a:t>
            </a:r>
          </a:p>
          <a:p>
            <a:pPr marL="342164" lvl="0" indent="-342164">
              <a:buClr>
                <a:schemeClr val="tx2"/>
              </a:buClr>
              <a:buSzPct val="75000"/>
              <a:buFont typeface="Wingdings" pitchFamily="2" charset="2"/>
              <a:buChar char="§"/>
              <a:tabLst>
                <a:tab pos="458340" algn="l"/>
              </a:tabLst>
            </a:pPr>
            <a:r>
              <a:rPr lang="en-US" sz="2400">
                <a:latin typeface="Arial" pitchFamily="34" charset="0"/>
                <a:cs typeface="Arial" pitchFamily="34" charset="0"/>
              </a:rPr>
              <a:t>Bullet</a:t>
            </a:r>
            <a:r>
              <a:rPr lang="en-US" sz="2400" baseline="0">
                <a:latin typeface="Arial" pitchFamily="34" charset="0"/>
                <a:cs typeface="Arial" pitchFamily="34" charset="0"/>
              </a:rPr>
              <a:t> 3</a:t>
            </a:r>
          </a:p>
          <a:p>
            <a:pPr marL="342164" lvl="0" indent="-342164">
              <a:buClr>
                <a:schemeClr val="tx2"/>
              </a:buClr>
              <a:buSzPct val="75000"/>
              <a:buFont typeface="Wingdings" pitchFamily="2" charset="2"/>
              <a:buChar char="§"/>
              <a:tabLst>
                <a:tab pos="458340" algn="l"/>
              </a:tabLst>
            </a:pPr>
            <a:r>
              <a:rPr lang="en-US" sz="2400" baseline="0">
                <a:latin typeface="Arial" pitchFamily="34" charset="0"/>
                <a:cs typeface="Arial" pitchFamily="34" charset="0"/>
              </a:rPr>
              <a:t>Bullet 4</a:t>
            </a:r>
          </a:p>
          <a:p>
            <a:pPr marL="342164" lvl="0" indent="-342164">
              <a:buClr>
                <a:schemeClr val="tx2"/>
              </a:buClr>
              <a:buSzPct val="75000"/>
              <a:buFont typeface="Wingdings" pitchFamily="2" charset="2"/>
              <a:buChar char="§"/>
              <a:tabLst>
                <a:tab pos="458340" algn="l"/>
              </a:tabLst>
            </a:pPr>
            <a:endParaRPr lang="en-US" sz="2400">
              <a:latin typeface="Arial" pitchFamily="34" charset="0"/>
              <a:cs typeface="Arial" pitchFamily="34" charset="0"/>
            </a:endParaRPr>
          </a:p>
        </p:txBody>
      </p:sp>
      <p:sp>
        <p:nvSpPr>
          <p:cNvPr id="5" name="Title"/>
          <p:cNvSpPr txBox="1">
            <a:spLocks noChangeArrowheads="1"/>
          </p:cNvSpPr>
          <p:nvPr userDrawn="1"/>
        </p:nvSpPr>
        <p:spPr bwMode="auto">
          <a:xfrm>
            <a:off x="607484" y="464695"/>
            <a:ext cx="10765536" cy="1143000"/>
          </a:xfrm>
          <a:prstGeom prst="rect">
            <a:avLst/>
          </a:prstGeom>
          <a:noFill/>
          <a:ln w="9525">
            <a:noFill/>
            <a:miter lim="800000"/>
            <a:headEnd/>
            <a:tailEnd/>
          </a:ln>
          <a:effectLst/>
        </p:spPr>
        <p:txBody>
          <a:bodyPr wrap="none"/>
          <a:lstStyle/>
          <a:p>
            <a:pPr marL="0" marR="0" indent="0" algn="l" defTabSz="916680" rtl="0" eaLnBrk="1" fontAlgn="auto" latinLnBrk="0" hangingPunct="1">
              <a:lnSpc>
                <a:spcPct val="100000"/>
              </a:lnSpc>
              <a:spcBef>
                <a:spcPts val="0"/>
              </a:spcBef>
              <a:spcAft>
                <a:spcPts val="0"/>
              </a:spcAft>
              <a:buClrTx/>
              <a:buSzTx/>
              <a:buFontTx/>
              <a:buNone/>
              <a:tabLst/>
              <a:defRPr/>
            </a:pPr>
            <a:r>
              <a:rPr lang="en-US" sz="2800" b="0">
                <a:solidFill>
                  <a:schemeClr val="tx2"/>
                </a:solidFill>
                <a:latin typeface="Arial" pitchFamily="34" charset="0"/>
                <a:cs typeface="Arial" pitchFamily="34" charset="0"/>
              </a:rPr>
              <a:t>Edit in Slide</a:t>
            </a:r>
            <a:r>
              <a:rPr lang="en-US" sz="2800" b="0" baseline="0">
                <a:solidFill>
                  <a:schemeClr val="tx2"/>
                </a:solidFill>
                <a:latin typeface="Arial" pitchFamily="34" charset="0"/>
                <a:cs typeface="Arial" pitchFamily="34" charset="0"/>
              </a:rPr>
              <a:t> Master view to e</a:t>
            </a:r>
            <a:r>
              <a:rPr lang="en-US" sz="2800" b="0">
                <a:solidFill>
                  <a:schemeClr val="tx2"/>
                </a:solidFill>
                <a:latin typeface="Arial" pitchFamily="34" charset="0"/>
                <a:cs typeface="Arial" pitchFamily="34" charset="0"/>
              </a:rPr>
              <a:t>nter agenda</a:t>
            </a:r>
            <a:r>
              <a:rPr lang="en-US" sz="2800" b="0" baseline="0">
                <a:solidFill>
                  <a:schemeClr val="tx2"/>
                </a:solidFill>
                <a:latin typeface="Arial" pitchFamily="34" charset="0"/>
                <a:cs typeface="Arial" pitchFamily="34" charset="0"/>
              </a:rPr>
              <a:t> title</a:t>
            </a:r>
            <a:endParaRPr lang="en-US" sz="2800" b="0">
              <a:solidFill>
                <a:schemeClr val="tx2"/>
              </a:solidFill>
              <a:latin typeface="Arial" pitchFamily="34" charset="0"/>
              <a:cs typeface="Arial"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a:prstGeom prst="rect">
            <a:avLst/>
          </a:prstGeom>
        </p:spPr>
        <p:txBody>
          <a:bodyPr vert="horz" lIns="91440" tIns="45720" rIns="91440" bIns="45720" rtlCol="0" anchor="t" anchorCtr="0">
            <a:noAutofit/>
          </a:bodyPr>
          <a:lstStyle/>
          <a:p>
            <a:r>
              <a:rPr lang="en-US"/>
              <a:t>Click to edit Master title style</a:t>
            </a:r>
          </a:p>
        </p:txBody>
      </p:sp>
      <p:sp>
        <p:nvSpPr>
          <p:cNvPr id="3" name="Content"/>
          <p:cNvSpPr>
            <a:spLocks noGrp="1"/>
          </p:cNvSpPr>
          <p:nvPr>
            <p:ph type="body" idx="1"/>
          </p:nvPr>
        </p:nvSpPr>
        <p:spPr>
          <a:xfrm>
            <a:off x="609602" y="1600200"/>
            <a:ext cx="10769600" cy="4648200"/>
          </a:xfrm>
          <a:prstGeom prst="rect">
            <a:avLst/>
          </a:prstGeom>
        </p:spPr>
        <p:txBody>
          <a:bodyPr vert="horz" lIns="91440" tIns="45720" rIns="91440" bIns="45720" rtlCol="0">
            <a:noAutofit/>
          </a:bodyPr>
          <a:lstStyle/>
          <a:p>
            <a:pPr lvl="0"/>
            <a:r>
              <a:rPr lang="en-US"/>
              <a:t>Click to edit Master text styles</a:t>
            </a:r>
          </a:p>
          <a:p>
            <a:pPr lvl="1"/>
            <a:r>
              <a:rPr lang="en-US"/>
              <a:t>Second level</a:t>
            </a:r>
          </a:p>
          <a:p>
            <a:pPr lvl="2"/>
            <a:r>
              <a:rPr lang="en-US"/>
              <a:t>Third level</a:t>
            </a:r>
          </a:p>
        </p:txBody>
      </p:sp>
      <p:sp>
        <p:nvSpPr>
          <p:cNvPr id="8" name="SlideNumber"/>
          <p:cNvSpPr/>
          <p:nvPr/>
        </p:nvSpPr>
        <p:spPr>
          <a:xfrm>
            <a:off x="11582400" y="6484954"/>
            <a:ext cx="609600" cy="381001"/>
          </a:xfrm>
          <a:prstGeom prst="rect">
            <a:avLst/>
          </a:prstGeom>
          <a:noFill/>
          <a:ln w="12700">
            <a:noFill/>
          </a:ln>
        </p:spPr>
        <p:txBody>
          <a:bodyPr wrap="square" anchor="ctr">
            <a:noAutofit/>
          </a:bodyPr>
          <a:lstStyle/>
          <a:p>
            <a:pPr algn="ctr"/>
            <a:fld id="{47FBD1EF-0801-4063-B668-C71608ACC70F}" type="slidenum">
              <a:rPr kumimoji="0" lang="en-US" sz="1203" b="1" i="0" u="none" strike="noStrike" kern="1200" cap="none" spc="0" normalizeH="0" baseline="0" noProof="0" smtClean="0">
                <a:ln>
                  <a:noFill/>
                </a:ln>
                <a:solidFill>
                  <a:schemeClr val="tx2"/>
                </a:solidFill>
                <a:effectLst/>
                <a:uLnTx/>
                <a:uFillTx/>
                <a:latin typeface="Arial" pitchFamily="34" charset="0"/>
                <a:ea typeface="+mn-ea"/>
                <a:cs typeface="Arial" pitchFamily="34" charset="0"/>
              </a:rPr>
              <a:pPr algn="ctr"/>
              <a:t>‹#›</a:t>
            </a:fld>
            <a:endParaRPr lang="en-US" sz="1203" b="1">
              <a:solidFill>
                <a:schemeClr val="tx2"/>
              </a:solidFill>
            </a:endParaRPr>
          </a:p>
        </p:txBody>
      </p:sp>
      <p:pic>
        <p:nvPicPr>
          <p:cNvPr id="12" name="Logo" descr="logo647.png"/>
          <p:cNvPicPr>
            <a:picLocks noChangeAspect="1"/>
          </p:cNvPicPr>
          <p:nvPr/>
        </p:nvPicPr>
        <p:blipFill>
          <a:blip r:embed="rId10" cstate="print"/>
          <a:stretch>
            <a:fillRect/>
          </a:stretch>
        </p:blipFill>
        <p:spPr>
          <a:xfrm>
            <a:off x="10679339" y="23675"/>
            <a:ext cx="1327516" cy="360269"/>
          </a:xfrm>
          <a:prstGeom prst="rect">
            <a:avLst/>
          </a:prstGeom>
          <a:noFill/>
          <a:ln>
            <a:noFill/>
          </a:ln>
        </p:spPr>
      </p:pic>
      <p:cxnSp>
        <p:nvCxnSpPr>
          <p:cNvPr id="13" name="Line"/>
          <p:cNvCxnSpPr/>
          <p:nvPr/>
        </p:nvCxnSpPr>
        <p:spPr>
          <a:xfrm rot="10800000" flipV="1">
            <a:off x="229170" y="176521"/>
            <a:ext cx="10297392" cy="211602"/>
          </a:xfrm>
          <a:prstGeom prst="bentConnector3">
            <a:avLst>
              <a:gd name="adj1" fmla="val 100013"/>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9" r:id="rId4"/>
    <p:sldLayoutId id="2147483663" r:id="rId5"/>
    <p:sldLayoutId id="2147483651" r:id="rId6"/>
    <p:sldLayoutId id="2147483652" r:id="rId7"/>
    <p:sldLayoutId id="2147483664" r:id="rId8"/>
  </p:sldLayoutIdLst>
  <p:hf hdr="0" ftr="0" dt="0"/>
  <p:txStyles>
    <p:titleStyle>
      <a:lvl1pPr algn="l" defTabSz="916680" rtl="0" eaLnBrk="1" latinLnBrk="0" hangingPunct="1">
        <a:spcBef>
          <a:spcPct val="0"/>
        </a:spcBef>
        <a:buNone/>
        <a:defRPr sz="2800" b="0" kern="1200">
          <a:solidFill>
            <a:schemeClr val="tx2"/>
          </a:solidFill>
          <a:latin typeface="Arial" pitchFamily="34" charset="0"/>
          <a:ea typeface="+mj-ea"/>
          <a:cs typeface="Arial" pitchFamily="34" charset="0"/>
        </a:defRPr>
      </a:lvl1pPr>
    </p:titleStyle>
    <p:body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p:bodyStyle>
    <p:otherStyle>
      <a:defPPr>
        <a:defRPr lang="en-US"/>
      </a:defPPr>
      <a:lvl1pPr marL="0" algn="l" defTabSz="916680" rtl="0" eaLnBrk="1" latinLnBrk="0" hangingPunct="1">
        <a:defRPr sz="1805" kern="1200">
          <a:solidFill>
            <a:schemeClr val="tx1"/>
          </a:solidFill>
          <a:latin typeface="+mn-lt"/>
          <a:ea typeface="+mn-ea"/>
          <a:cs typeface="+mn-cs"/>
        </a:defRPr>
      </a:lvl1pPr>
      <a:lvl2pPr marL="458340" algn="l" defTabSz="916680" rtl="0" eaLnBrk="1" latinLnBrk="0" hangingPunct="1">
        <a:defRPr sz="1805" kern="1200">
          <a:solidFill>
            <a:schemeClr val="tx1"/>
          </a:solidFill>
          <a:latin typeface="+mn-lt"/>
          <a:ea typeface="+mn-ea"/>
          <a:cs typeface="+mn-cs"/>
        </a:defRPr>
      </a:lvl2pPr>
      <a:lvl3pPr marL="916680" algn="l" defTabSz="916680" rtl="0" eaLnBrk="1" latinLnBrk="0" hangingPunct="1">
        <a:defRPr sz="1805" kern="1200">
          <a:solidFill>
            <a:schemeClr val="tx1"/>
          </a:solidFill>
          <a:latin typeface="+mn-lt"/>
          <a:ea typeface="+mn-ea"/>
          <a:cs typeface="+mn-cs"/>
        </a:defRPr>
      </a:lvl3pPr>
      <a:lvl4pPr marL="1375020" algn="l" defTabSz="916680" rtl="0" eaLnBrk="1" latinLnBrk="0" hangingPunct="1">
        <a:defRPr sz="1805" kern="1200">
          <a:solidFill>
            <a:schemeClr val="tx1"/>
          </a:solidFill>
          <a:latin typeface="+mn-lt"/>
          <a:ea typeface="+mn-ea"/>
          <a:cs typeface="+mn-cs"/>
        </a:defRPr>
      </a:lvl4pPr>
      <a:lvl5pPr marL="1833361" algn="l" defTabSz="916680" rtl="0" eaLnBrk="1" latinLnBrk="0" hangingPunct="1">
        <a:defRPr sz="1805" kern="1200">
          <a:solidFill>
            <a:schemeClr val="tx1"/>
          </a:solidFill>
          <a:latin typeface="+mn-lt"/>
          <a:ea typeface="+mn-ea"/>
          <a:cs typeface="+mn-cs"/>
        </a:defRPr>
      </a:lvl5pPr>
      <a:lvl6pPr marL="2291701" algn="l" defTabSz="916680" rtl="0" eaLnBrk="1" latinLnBrk="0" hangingPunct="1">
        <a:defRPr sz="1805" kern="1200">
          <a:solidFill>
            <a:schemeClr val="tx1"/>
          </a:solidFill>
          <a:latin typeface="+mn-lt"/>
          <a:ea typeface="+mn-ea"/>
          <a:cs typeface="+mn-cs"/>
        </a:defRPr>
      </a:lvl6pPr>
      <a:lvl7pPr marL="2750041" algn="l" defTabSz="916680" rtl="0" eaLnBrk="1" latinLnBrk="0" hangingPunct="1">
        <a:defRPr sz="1805" kern="1200">
          <a:solidFill>
            <a:schemeClr val="tx1"/>
          </a:solidFill>
          <a:latin typeface="+mn-lt"/>
          <a:ea typeface="+mn-ea"/>
          <a:cs typeface="+mn-cs"/>
        </a:defRPr>
      </a:lvl7pPr>
      <a:lvl8pPr marL="3208381" algn="l" defTabSz="916680" rtl="0" eaLnBrk="1" latinLnBrk="0" hangingPunct="1">
        <a:defRPr sz="1805" kern="1200">
          <a:solidFill>
            <a:schemeClr val="tx1"/>
          </a:solidFill>
          <a:latin typeface="+mn-lt"/>
          <a:ea typeface="+mn-ea"/>
          <a:cs typeface="+mn-cs"/>
        </a:defRPr>
      </a:lvl8pPr>
      <a:lvl9pPr marL="3666721" algn="l" defTabSz="916680" rtl="0" eaLnBrk="1" latinLnBrk="0" hangingPunct="1">
        <a:defRPr sz="18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mathworks.com/learn/tutorials/stateflow-onramp.html" TargetMode="External"/><Relationship Id="rId7" Type="http://schemas.microsoft.com/office/2007/relationships/hdphoto" Target="../media/hdphoto1.wdp"/><Relationship Id="rId2" Type="http://schemas.openxmlformats.org/officeDocument/2006/relationships/image" Target="../media/image24.png"/><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1.xml.rels><?xml version="1.0" encoding="UTF-8" standalone="yes"?>
<Relationships xmlns="http://schemas.openxmlformats.org/package/2006/relationships"><Relationship Id="rId2" Type="http://schemas.openxmlformats.org/officeDocument/2006/relationships/image" Target="../media/image28.gif"/><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7" Type="http://schemas.openxmlformats.org/officeDocument/2006/relationships/image" Target="../media/image10.jpe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png"/><Relationship Id="rId7" Type="http://schemas.openxmlformats.org/officeDocument/2006/relationships/image" Target="../media/image16.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2.xml"/><Relationship Id="rId4" Type="http://schemas.openxmlformats.org/officeDocument/2006/relationships/image" Target="../media/image22.jpg"/></Relationships>
</file>

<file path=ppt/slides/_rels/slide8.xml.rels><?xml version="1.0" encoding="UTF-8" standalone="yes"?>
<Relationships xmlns="http://schemas.openxmlformats.org/package/2006/relationships"><Relationship Id="rId3" Type="http://schemas.openxmlformats.org/officeDocument/2006/relationships/hyperlink" Target="https://www.mathworks.com/company/user_stories/german-aerospace-center-dlr-robotics-and-mechatronics-center-develops-autonomous-humanoid-robot-with-model-based-design.html"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400">
                <a:highlight>
                  <a:srgbClr val="FFFF00"/>
                </a:highlight>
              </a:rPr>
              <a:t>SWE</a:t>
            </a:r>
            <a:r>
              <a:rPr lang="en-US" sz="4400"/>
              <a:t> and MathWorks Present:</a:t>
            </a:r>
            <a:br>
              <a:rPr lang="en-US" sz="4400"/>
            </a:br>
            <a:br>
              <a:rPr lang="en-US" sz="4400"/>
            </a:br>
            <a:r>
              <a:rPr lang="en-US" sz="4400"/>
              <a:t>Stateflow Onramp</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915400" y="1066800"/>
            <a:ext cx="2742760" cy="2372487"/>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220200" y="3230373"/>
            <a:ext cx="2646690" cy="2646690"/>
          </a:xfrm>
          <a:prstGeom prst="rect">
            <a:avLst/>
          </a:prstGeom>
        </p:spPr>
      </p:pic>
      <p:sp>
        <p:nvSpPr>
          <p:cNvPr id="7" name="Subtitle 6">
            <a:extLst>
              <a:ext uri="{FF2B5EF4-FFF2-40B4-BE49-F238E27FC236}">
                <a16:creationId xmlns:a16="http://schemas.microsoft.com/office/drawing/2014/main" id="{FF95C13F-19A7-471D-A610-3A6486CD7F37}"/>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162693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2B46391-6111-4DCD-B6D6-922409F05349}"/>
              </a:ext>
            </a:extLst>
          </p:cNvPr>
          <p:cNvPicPr>
            <a:picLocks noChangeAspect="1"/>
          </p:cNvPicPr>
          <p:nvPr/>
        </p:nvPicPr>
        <p:blipFill>
          <a:blip r:embed="rId2"/>
          <a:stretch>
            <a:fillRect/>
          </a:stretch>
        </p:blipFill>
        <p:spPr>
          <a:xfrm>
            <a:off x="7239000" y="1676400"/>
            <a:ext cx="4289096" cy="3029232"/>
          </a:xfrm>
          <a:prstGeom prst="rect">
            <a:avLst/>
          </a:prstGeom>
        </p:spPr>
      </p:pic>
      <p:sp>
        <p:nvSpPr>
          <p:cNvPr id="3" name="Title 2">
            <a:extLst>
              <a:ext uri="{FF2B5EF4-FFF2-40B4-BE49-F238E27FC236}">
                <a16:creationId xmlns:a16="http://schemas.microsoft.com/office/drawing/2014/main" id="{E7201351-2EB8-4203-93B8-92C04323AB3C}"/>
              </a:ext>
            </a:extLst>
          </p:cNvPr>
          <p:cNvSpPr>
            <a:spLocks noGrp="1"/>
          </p:cNvSpPr>
          <p:nvPr>
            <p:ph type="title"/>
          </p:nvPr>
        </p:nvSpPr>
        <p:spPr>
          <a:xfrm>
            <a:off x="552979" y="381000"/>
            <a:ext cx="10769600" cy="990600"/>
          </a:xfrm>
        </p:spPr>
        <p:txBody>
          <a:bodyPr/>
          <a:lstStyle/>
          <a:p>
            <a:r>
              <a:rPr lang="en-US" b="1"/>
              <a:t>Stateflow Onramp</a:t>
            </a:r>
          </a:p>
        </p:txBody>
      </p:sp>
      <p:sp>
        <p:nvSpPr>
          <p:cNvPr id="5" name="Content Placeholder 4">
            <a:extLst>
              <a:ext uri="{FF2B5EF4-FFF2-40B4-BE49-F238E27FC236}">
                <a16:creationId xmlns:a16="http://schemas.microsoft.com/office/drawing/2014/main" id="{FA855069-C12A-44DC-8C39-B776477E98B8}"/>
              </a:ext>
            </a:extLst>
          </p:cNvPr>
          <p:cNvSpPr>
            <a:spLocks noGrp="1"/>
          </p:cNvSpPr>
          <p:nvPr>
            <p:ph idx="1"/>
          </p:nvPr>
        </p:nvSpPr>
        <p:spPr>
          <a:xfrm>
            <a:off x="512257" y="1257301"/>
            <a:ext cx="6400798" cy="5448300"/>
          </a:xfrm>
        </p:spPr>
        <p:txBody>
          <a:bodyPr vert="horz" lIns="91440" tIns="45720" rIns="91440" bIns="45720" rtlCol="0" anchor="t">
            <a:noAutofit/>
          </a:bodyPr>
          <a:lstStyle/>
          <a:p>
            <a:pPr marL="343535" indent="-343535"/>
            <a:r>
              <a:rPr lang="en-US" dirty="0">
                <a:latin typeface="Arial"/>
                <a:cs typeface="Arial"/>
              </a:rPr>
              <a:t>Free, short course on the basics of using Stateflow in Simulink</a:t>
            </a:r>
          </a:p>
          <a:p>
            <a:pPr marL="343535" indent="-343535"/>
            <a:r>
              <a:rPr lang="en-US" dirty="0">
                <a:latin typeface="Arial"/>
                <a:cs typeface="Arial"/>
              </a:rPr>
              <a:t>Short videos &amp; hands-on exercises</a:t>
            </a:r>
          </a:p>
          <a:p>
            <a:pPr marL="343535" indent="-343535"/>
            <a:r>
              <a:rPr lang="en-US" dirty="0">
                <a:latin typeface="Arial"/>
                <a:cs typeface="Arial"/>
              </a:rPr>
              <a:t>Automated assessments &amp; immediate feedback</a:t>
            </a:r>
          </a:p>
          <a:p>
            <a:pPr marL="343535" indent="-343535"/>
            <a:r>
              <a:rPr lang="en-US" dirty="0">
                <a:latin typeface="Arial"/>
                <a:cs typeface="Arial"/>
              </a:rPr>
              <a:t>Access from Simulink </a:t>
            </a:r>
            <a:r>
              <a:rPr lang="en-US" sz="1800" i="1" dirty="0">
                <a:latin typeface="Arial"/>
                <a:cs typeface="Arial"/>
              </a:rPr>
              <a:t>(R2019b or newer)</a:t>
            </a:r>
            <a:endParaRPr lang="en-US" i="1" dirty="0">
              <a:latin typeface="Arial"/>
              <a:cs typeface="Arial"/>
            </a:endParaRPr>
          </a:p>
          <a:p>
            <a:pPr marL="343535" indent="-343535"/>
            <a:r>
              <a:rPr lang="en-US" dirty="0">
                <a:latin typeface="Arial"/>
                <a:cs typeface="Arial"/>
              </a:rPr>
              <a:t>Topics include:</a:t>
            </a:r>
          </a:p>
          <a:p>
            <a:pPr marL="744220" lvl="1" indent="-286385"/>
            <a:r>
              <a:rPr lang="en-US" dirty="0">
                <a:latin typeface="Arial"/>
                <a:cs typeface="Arial"/>
              </a:rPr>
              <a:t>State machines and charts</a:t>
            </a:r>
          </a:p>
          <a:p>
            <a:pPr marL="744220" lvl="1" indent="-286385"/>
            <a:r>
              <a:rPr lang="en-US" dirty="0">
                <a:latin typeface="Arial"/>
                <a:cs typeface="Arial"/>
              </a:rPr>
              <a:t>Chart actions and execution</a:t>
            </a:r>
          </a:p>
          <a:p>
            <a:pPr marL="744220" lvl="1" indent="-286385"/>
            <a:r>
              <a:rPr lang="en-US" dirty="0">
                <a:latin typeface="Arial"/>
                <a:cs typeface="Arial"/>
              </a:rPr>
              <a:t>Flow charts</a:t>
            </a:r>
            <a:endParaRPr lang="en-US" dirty="0"/>
          </a:p>
          <a:p>
            <a:pPr marL="744220" lvl="1" indent="-286385"/>
            <a:r>
              <a:rPr lang="en-US" dirty="0">
                <a:latin typeface="Arial"/>
                <a:cs typeface="Arial"/>
              </a:rPr>
              <a:t>Functions in Stateflow</a:t>
            </a:r>
          </a:p>
          <a:p>
            <a:pPr marL="744220" lvl="1" indent="-286385"/>
            <a:r>
              <a:rPr lang="en-US" dirty="0">
                <a:latin typeface="Arial"/>
                <a:cs typeface="Arial"/>
              </a:rPr>
              <a:t>Chart hierarchy</a:t>
            </a:r>
            <a:endParaRPr lang="en-US" dirty="0"/>
          </a:p>
          <a:p>
            <a:pPr marL="744220" lvl="1" indent="-286385"/>
            <a:endParaRPr lang="en-US" dirty="0"/>
          </a:p>
          <a:p>
            <a:pPr marL="57150" indent="0">
              <a:buNone/>
            </a:pPr>
            <a:r>
              <a:rPr lang="en-US" sz="1200" dirty="0">
                <a:latin typeface="Arial"/>
                <a:cs typeface="Arial"/>
              </a:rPr>
              <a:t>Visit </a:t>
            </a:r>
            <a:r>
              <a:rPr lang="en-US" sz="1200" dirty="0">
                <a:latin typeface="Arial"/>
                <a:cs typeface="Arial"/>
                <a:hlinkClick r:id="rId3"/>
              </a:rPr>
              <a:t>https://www.mathworks.com/learn/tutorials/stateflow-onramp.html</a:t>
            </a:r>
            <a:r>
              <a:rPr lang="en-US" sz="1200" dirty="0">
                <a:latin typeface="Arial"/>
                <a:cs typeface="Arial"/>
              </a:rPr>
              <a:t> for more details</a:t>
            </a:r>
            <a:endParaRPr lang="en-US" sz="1200" dirty="0"/>
          </a:p>
        </p:txBody>
      </p:sp>
      <p:pic>
        <p:nvPicPr>
          <p:cNvPr id="9" name="Picture 8" descr="A close up of a logo&#10;&#10;Description automatically generated">
            <a:extLst>
              <a:ext uri="{FF2B5EF4-FFF2-40B4-BE49-F238E27FC236}">
                <a16:creationId xmlns:a16="http://schemas.microsoft.com/office/drawing/2014/main" id="{D3ACD92D-ACD4-4429-BE6E-2852ABD4C59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248399" y="5029200"/>
            <a:ext cx="5873015" cy="1451377"/>
          </a:xfrm>
          <a:prstGeom prst="rect">
            <a:avLst/>
          </a:prstGeom>
        </p:spPr>
      </p:pic>
      <p:pic>
        <p:nvPicPr>
          <p:cNvPr id="1026" name="Picture 2" descr="C:\Users\cchitale\AppData\Local\Temp\SNAGHTMLde2944a.PNG">
            <a:extLst>
              <a:ext uri="{FF2B5EF4-FFF2-40B4-BE49-F238E27FC236}">
                <a16:creationId xmlns:a16="http://schemas.microsoft.com/office/drawing/2014/main" id="{0902EEA3-02F4-4BB4-B9EB-4FECAD98B8A6}"/>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7551174" y="385097"/>
            <a:ext cx="2788179" cy="25146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D15F7E14-4664-44EC-9599-DB97B430B307}"/>
              </a:ext>
            </a:extLst>
          </p:cNvPr>
          <p:cNvSpPr/>
          <p:nvPr/>
        </p:nvSpPr>
        <p:spPr>
          <a:xfrm>
            <a:off x="11168063" y="6129338"/>
            <a:ext cx="197643" cy="92868"/>
          </a:xfrm>
          <a:prstGeom prst="rect">
            <a:avLst/>
          </a:prstGeom>
          <a:solidFill>
            <a:srgbClr val="E2E2E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atin typeface="Arial" pitchFamily="34" charset="0"/>
              <a:cs typeface="Arial" pitchFamily="34" charset="0"/>
            </a:endParaRPr>
          </a:p>
        </p:txBody>
      </p:sp>
      <p:pic>
        <p:nvPicPr>
          <p:cNvPr id="10" name="Picture 9">
            <a:extLst>
              <a:ext uri="{FF2B5EF4-FFF2-40B4-BE49-F238E27FC236}">
                <a16:creationId xmlns:a16="http://schemas.microsoft.com/office/drawing/2014/main" id="{2E9C94BE-5AD9-4E72-A048-803DACA99E20}"/>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8955" b="90672" l="8564" r="91940">
                        <a14:foregroundMark x1="92443" y1="44030" x2="92443" y2="44030"/>
                        <a14:foregroundMark x1="47859" y1="90672" x2="47859" y2="90672"/>
                        <a14:foregroundMark x1="22922" y1="82836" x2="22922" y2="82836"/>
                        <a14:foregroundMark x1="8564" y1="57463" x2="8564" y2="57463"/>
                      </a14:backgroundRemoval>
                    </a14:imgEffect>
                  </a14:imgLayer>
                </a14:imgProps>
              </a:ext>
            </a:extLst>
          </a:blip>
          <a:stretch>
            <a:fillRect/>
          </a:stretch>
        </p:blipFill>
        <p:spPr>
          <a:xfrm>
            <a:off x="10569073" y="5419725"/>
            <a:ext cx="1237760" cy="87504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ADE6C-6CA6-4FE2-9F63-22F2ADF1CC7A}"/>
              </a:ext>
            </a:extLst>
          </p:cNvPr>
          <p:cNvSpPr>
            <a:spLocks noGrp="1"/>
          </p:cNvSpPr>
          <p:nvPr>
            <p:ph type="title"/>
          </p:nvPr>
        </p:nvSpPr>
        <p:spPr/>
        <p:txBody>
          <a:bodyPr/>
          <a:lstStyle/>
          <a:p>
            <a:r>
              <a:rPr lang="en-US" dirty="0"/>
              <a:t>Opening Stateflow Onramp</a:t>
            </a:r>
          </a:p>
        </p:txBody>
      </p:sp>
      <p:sp>
        <p:nvSpPr>
          <p:cNvPr id="3" name="Content Placeholder 2">
            <a:extLst>
              <a:ext uri="{FF2B5EF4-FFF2-40B4-BE49-F238E27FC236}">
                <a16:creationId xmlns:a16="http://schemas.microsoft.com/office/drawing/2014/main" id="{706CE4EC-2BE3-426E-BB3F-5AD5863B459D}"/>
              </a:ext>
            </a:extLst>
          </p:cNvPr>
          <p:cNvSpPr>
            <a:spLocks noGrp="1"/>
          </p:cNvSpPr>
          <p:nvPr>
            <p:ph sz="half" idx="1"/>
          </p:nvPr>
        </p:nvSpPr>
        <p:spPr/>
        <p:txBody>
          <a:bodyPr/>
          <a:lstStyle/>
          <a:p>
            <a:pPr marL="0" indent="0">
              <a:buNone/>
            </a:pPr>
            <a:r>
              <a:rPr lang="en-US" sz="2400" i="1" dirty="0"/>
              <a:t>Available for 2020b or newer</a:t>
            </a:r>
            <a:endParaRPr lang="en-US" i="1" dirty="0"/>
          </a:p>
          <a:p>
            <a:pPr marL="457200" indent="-457200">
              <a:buFont typeface="+mj-lt"/>
              <a:buAutoNum type="arabicPeriod"/>
            </a:pPr>
            <a:r>
              <a:rPr lang="en-US" dirty="0"/>
              <a:t>From MATLAB open Simulink</a:t>
            </a:r>
          </a:p>
          <a:p>
            <a:pPr marL="457200" indent="-457200">
              <a:buFont typeface="+mj-lt"/>
              <a:buAutoNum type="arabicPeriod"/>
            </a:pPr>
            <a:r>
              <a:rPr lang="en-US" dirty="0"/>
              <a:t>In the lower left-hand section under “Learn” select “Stateflow Onramp”</a:t>
            </a:r>
          </a:p>
          <a:p>
            <a:pPr marL="457200" indent="-457200">
              <a:buFont typeface="+mj-lt"/>
              <a:buAutoNum type="arabicPeriod"/>
            </a:pPr>
            <a:r>
              <a:rPr lang="en-US" dirty="0"/>
              <a:t>Click “Course Overview” to get started</a:t>
            </a:r>
          </a:p>
        </p:txBody>
      </p:sp>
      <p:pic>
        <p:nvPicPr>
          <p:cNvPr id="12" name="Content Placeholder 11">
            <a:extLst>
              <a:ext uri="{FF2B5EF4-FFF2-40B4-BE49-F238E27FC236}">
                <a16:creationId xmlns:a16="http://schemas.microsoft.com/office/drawing/2014/main" id="{936C312A-F080-4E2A-B586-D7DE5F286EC0}"/>
              </a:ext>
            </a:extLst>
          </p:cNvPr>
          <p:cNvPicPr>
            <a:picLocks noGrp="1" noChangeAspect="1"/>
          </p:cNvPicPr>
          <p:nvPr>
            <p:ph sz="half" idx="2"/>
          </p:nvPr>
        </p:nvPicPr>
        <p:blipFill>
          <a:blip r:embed="rId2" cstate="print">
            <a:extLst>
              <a:ext uri="{28A0092B-C50C-407E-A947-70E740481C1C}">
                <a14:useLocalDpi xmlns:a14="http://schemas.microsoft.com/office/drawing/2010/main" val="0"/>
              </a:ext>
            </a:extLst>
          </a:blip>
          <a:stretch>
            <a:fillRect/>
          </a:stretch>
        </p:blipFill>
        <p:spPr>
          <a:xfrm>
            <a:off x="5994402" y="1741350"/>
            <a:ext cx="5587998" cy="3375300"/>
          </a:xfrm>
        </p:spPr>
      </p:pic>
    </p:spTree>
    <p:extLst>
      <p:ext uri="{BB962C8B-B14F-4D97-AF65-F5344CB8AC3E}">
        <p14:creationId xmlns:p14="http://schemas.microsoft.com/office/powerpoint/2010/main" val="29347459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41FD0-2F9C-4F9E-9141-182623E9C71A}"/>
              </a:ext>
            </a:extLst>
          </p:cNvPr>
          <p:cNvSpPr>
            <a:spLocks noGrp="1"/>
          </p:cNvSpPr>
          <p:nvPr>
            <p:ph type="title"/>
          </p:nvPr>
        </p:nvSpPr>
        <p:spPr/>
        <p:txBody>
          <a:bodyPr/>
          <a:lstStyle/>
          <a:p>
            <a:r>
              <a:rPr lang="en-US"/>
              <a:t>Prizes</a:t>
            </a:r>
          </a:p>
        </p:txBody>
      </p:sp>
      <p:sp>
        <p:nvSpPr>
          <p:cNvPr id="3" name="Content Placeholder 2">
            <a:extLst>
              <a:ext uri="{FF2B5EF4-FFF2-40B4-BE49-F238E27FC236}">
                <a16:creationId xmlns:a16="http://schemas.microsoft.com/office/drawing/2014/main" id="{CE9F4404-136F-49AD-BA7E-BB35D571FD73}"/>
              </a:ext>
            </a:extLst>
          </p:cNvPr>
          <p:cNvSpPr>
            <a:spLocks noGrp="1"/>
          </p:cNvSpPr>
          <p:nvPr>
            <p:ph idx="1"/>
          </p:nvPr>
        </p:nvSpPr>
        <p:spPr>
          <a:xfrm>
            <a:off x="609602" y="1600200"/>
            <a:ext cx="10769600" cy="1295400"/>
          </a:xfrm>
        </p:spPr>
        <p:txBody>
          <a:bodyPr/>
          <a:lstStyle/>
          <a:p>
            <a:r>
              <a:rPr lang="en-US"/>
              <a:t>Complete at least 60% of Simulink Onramp to be eligible for any prize</a:t>
            </a:r>
          </a:p>
          <a:p>
            <a:pPr lvl="1"/>
            <a:r>
              <a:rPr lang="en-US"/>
              <a:t>Bring your laptop when you come to collect the prize</a:t>
            </a:r>
          </a:p>
          <a:p>
            <a:pPr marL="458340" lvl="1" indent="0">
              <a:buNone/>
            </a:pPr>
            <a:endParaRPr lang="en-US"/>
          </a:p>
        </p:txBody>
      </p:sp>
      <p:sp>
        <p:nvSpPr>
          <p:cNvPr id="4" name="Title 1">
            <a:extLst>
              <a:ext uri="{FF2B5EF4-FFF2-40B4-BE49-F238E27FC236}">
                <a16:creationId xmlns:a16="http://schemas.microsoft.com/office/drawing/2014/main" id="{B167A36E-45EB-4348-B4E6-156A3B3295F8}"/>
              </a:ext>
            </a:extLst>
          </p:cNvPr>
          <p:cNvSpPr txBox="1">
            <a:spLocks/>
          </p:cNvSpPr>
          <p:nvPr/>
        </p:nvSpPr>
        <p:spPr>
          <a:xfrm>
            <a:off x="609602" y="3429000"/>
            <a:ext cx="10769600" cy="914400"/>
          </a:xfrm>
          <a:prstGeom prst="rect">
            <a:avLst/>
          </a:prstGeom>
        </p:spPr>
        <p:txBody>
          <a:bodyPr vert="horz" lIns="91440" tIns="45720" rIns="91440" bIns="45720" rtlCol="0" anchor="t" anchorCtr="0">
            <a:noAutofit/>
          </a:bodyPr>
          <a:lstStyle>
            <a:lvl1pPr algn="l" defTabSz="916680" rtl="0" eaLnBrk="1" latinLnBrk="0" hangingPunct="1">
              <a:spcBef>
                <a:spcPct val="0"/>
              </a:spcBef>
              <a:buNone/>
              <a:defRPr sz="2800" b="0" kern="1200" baseline="0">
                <a:solidFill>
                  <a:schemeClr val="tx2"/>
                </a:solidFill>
                <a:latin typeface="Arial" pitchFamily="34" charset="0"/>
                <a:ea typeface="+mj-ea"/>
                <a:cs typeface="Arial" pitchFamily="34" charset="0"/>
              </a:defRPr>
            </a:lvl1pPr>
          </a:lstStyle>
          <a:p>
            <a:r>
              <a:rPr lang="en-US"/>
              <a:t>Follow Us on Facebook!</a:t>
            </a:r>
          </a:p>
        </p:txBody>
      </p:sp>
      <p:sp>
        <p:nvSpPr>
          <p:cNvPr id="5" name="Content Placeholder 2">
            <a:extLst>
              <a:ext uri="{FF2B5EF4-FFF2-40B4-BE49-F238E27FC236}">
                <a16:creationId xmlns:a16="http://schemas.microsoft.com/office/drawing/2014/main" id="{C78E7FB7-24B4-4D6C-B2F9-3F4560F4B1C0}"/>
              </a:ext>
            </a:extLst>
          </p:cNvPr>
          <p:cNvSpPr txBox="1">
            <a:spLocks/>
          </p:cNvSpPr>
          <p:nvPr/>
        </p:nvSpPr>
        <p:spPr>
          <a:xfrm>
            <a:off x="609602" y="4876800"/>
            <a:ext cx="10769600" cy="1066800"/>
          </a:xfrm>
          <a:prstGeom prst="rect">
            <a:avLst/>
          </a:prstGeom>
        </p:spPr>
        <p:txBody>
          <a:bodyPr vert="horz" lIns="91440" tIns="45720" rIns="91440" bIns="45720" rtlCol="0">
            <a:noAutofit/>
          </a:bodyPr>
          <a:lst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lnSpc>
                <a:spcPct val="105000"/>
              </a:lnSpc>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lnSpc>
                <a:spcPct val="105000"/>
              </a:lnSpc>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lnSpc>
                <a:spcPct val="105000"/>
              </a:lnSpc>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lnSpc>
                <a:spcPct val="105000"/>
              </a:lnSpc>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a:lstStyle>
          <a:p>
            <a:pPr marL="0" indent="0">
              <a:buNone/>
            </a:pPr>
            <a:endParaRPr lang="en-US"/>
          </a:p>
          <a:p>
            <a:pPr marL="458340" lvl="1" indent="0">
              <a:buFont typeface="Arial" pitchFamily="34" charset="0"/>
              <a:buNone/>
            </a:pPr>
            <a:endParaRPr lang="en-US"/>
          </a:p>
        </p:txBody>
      </p:sp>
      <p:sp>
        <p:nvSpPr>
          <p:cNvPr id="6" name="Content Placeholder 2">
            <a:extLst>
              <a:ext uri="{FF2B5EF4-FFF2-40B4-BE49-F238E27FC236}">
                <a16:creationId xmlns:a16="http://schemas.microsoft.com/office/drawing/2014/main" id="{3B87208A-DAB1-456C-A03E-BA988AB92A90}"/>
              </a:ext>
            </a:extLst>
          </p:cNvPr>
          <p:cNvSpPr txBox="1">
            <a:spLocks/>
          </p:cNvSpPr>
          <p:nvPr/>
        </p:nvSpPr>
        <p:spPr>
          <a:xfrm>
            <a:off x="609602" y="4495800"/>
            <a:ext cx="10769600" cy="1066800"/>
          </a:xfrm>
          <a:prstGeom prst="rect">
            <a:avLst/>
          </a:prstGeom>
        </p:spPr>
        <p:txBody>
          <a:bodyPr vert="horz" lIns="91440" tIns="45720" rIns="91440" bIns="45720" rtlCol="0">
            <a:noAutofit/>
          </a:bodyPr>
          <a:lst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lnSpc>
                <a:spcPct val="105000"/>
              </a:lnSpc>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lnSpc>
                <a:spcPct val="105000"/>
              </a:lnSpc>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lnSpc>
                <a:spcPct val="105000"/>
              </a:lnSpc>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lnSpc>
                <a:spcPct val="105000"/>
              </a:lnSpc>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a:lstStyle>
          <a:p>
            <a:r>
              <a:rPr lang="en-US"/>
              <a:t>Find us on Facebook at </a:t>
            </a:r>
            <a:r>
              <a:rPr lang="en-US">
                <a:highlight>
                  <a:srgbClr val="FFFF00"/>
                </a:highlight>
              </a:rPr>
              <a:t>[Insert Facebook Group Name] </a:t>
            </a:r>
          </a:p>
          <a:p>
            <a:endParaRPr lang="en-US"/>
          </a:p>
          <a:p>
            <a:pPr marL="458340" lvl="1" indent="0">
              <a:buFont typeface="Arial" pitchFamily="34" charset="0"/>
              <a:buNone/>
            </a:pPr>
            <a:endParaRPr lang="en-US"/>
          </a:p>
        </p:txBody>
      </p:sp>
    </p:spTree>
    <p:extLst>
      <p:ext uri="{BB962C8B-B14F-4D97-AF65-F5344CB8AC3E}">
        <p14:creationId xmlns:p14="http://schemas.microsoft.com/office/powerpoint/2010/main" val="286019568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76600" y="1905000"/>
            <a:ext cx="4648200" cy="4020692"/>
          </a:xfrm>
          <a:prstGeom prst="rect">
            <a:avLst/>
          </a:prstGeom>
        </p:spPr>
      </p:pic>
    </p:spTree>
    <p:extLst>
      <p:ext uri="{BB962C8B-B14F-4D97-AF65-F5344CB8AC3E}">
        <p14:creationId xmlns:p14="http://schemas.microsoft.com/office/powerpoint/2010/main" val="644700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Today:</a:t>
            </a:r>
          </a:p>
        </p:txBody>
      </p:sp>
      <p:sp>
        <p:nvSpPr>
          <p:cNvPr id="3" name="Content Placeholder 2"/>
          <p:cNvSpPr>
            <a:spLocks noGrp="1"/>
          </p:cNvSpPr>
          <p:nvPr>
            <p:ph idx="1"/>
          </p:nvPr>
        </p:nvSpPr>
        <p:spPr/>
        <p:txBody>
          <a:bodyPr vert="horz" lIns="91440" tIns="45720" rIns="91440" bIns="45720" rtlCol="0" anchor="t">
            <a:noAutofit/>
          </a:bodyPr>
          <a:lstStyle/>
          <a:p>
            <a:pPr marL="343535" indent="-343535"/>
            <a:r>
              <a:rPr lang="en-US">
                <a:highlight>
                  <a:srgbClr val="FFFF00"/>
                </a:highlight>
              </a:rPr>
              <a:t>6:15 pm – 6.30 pm</a:t>
            </a:r>
            <a:r>
              <a:rPr lang="en-US"/>
              <a:t>: Set-up</a:t>
            </a:r>
          </a:p>
          <a:p>
            <a:pPr marL="744220" lvl="1" indent="-286385"/>
            <a:r>
              <a:rPr lang="en-US"/>
              <a:t>Intro to Stateflow</a:t>
            </a:r>
          </a:p>
          <a:p>
            <a:pPr marL="744220" lvl="1" indent="-286385"/>
            <a:r>
              <a:rPr lang="en-US"/>
              <a:t>Create MathWorks account</a:t>
            </a:r>
          </a:p>
          <a:p>
            <a:pPr marL="744220" lvl="1" indent="-286385"/>
            <a:r>
              <a:rPr lang="en-US"/>
              <a:t>Download Stateflow Onramp</a:t>
            </a:r>
          </a:p>
          <a:p>
            <a:pPr marL="343535" indent="-343535"/>
            <a:r>
              <a:rPr lang="en-US">
                <a:highlight>
                  <a:srgbClr val="FFFF00"/>
                </a:highlight>
              </a:rPr>
              <a:t>6.30 pm – 8.00 pm</a:t>
            </a:r>
            <a:r>
              <a:rPr lang="en-US"/>
              <a:t>: Stateflow Onramp (on your own)</a:t>
            </a:r>
          </a:p>
          <a:p>
            <a:pPr marL="744220" lvl="1" indent="-286385"/>
            <a:endParaRPr lang="en-US"/>
          </a:p>
          <a:p>
            <a:pPr marL="744220" lvl="1" indent="-286385"/>
            <a:endParaRPr lang="en-US"/>
          </a:p>
        </p:txBody>
      </p:sp>
    </p:spTree>
    <p:extLst>
      <p:ext uri="{BB962C8B-B14F-4D97-AF65-F5344CB8AC3E}">
        <p14:creationId xmlns:p14="http://schemas.microsoft.com/office/powerpoint/2010/main" val="441996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What is Stateflow?</a:t>
            </a:r>
          </a:p>
        </p:txBody>
      </p:sp>
      <p:sp>
        <p:nvSpPr>
          <p:cNvPr id="7" name="Content Placeholder 6"/>
          <p:cNvSpPr>
            <a:spLocks noGrp="1"/>
          </p:cNvSpPr>
          <p:nvPr>
            <p:ph sz="half" idx="1"/>
          </p:nvPr>
        </p:nvSpPr>
        <p:spPr/>
        <p:txBody>
          <a:bodyPr/>
          <a:lstStyle/>
          <a:p>
            <a:pPr>
              <a:tabLst>
                <a:tab pos="342900" algn="l"/>
              </a:tabLst>
            </a:pPr>
            <a:r>
              <a:rPr lang="en-US" sz="2000"/>
              <a:t>Model and simulate decision logic for reactive systems:</a:t>
            </a:r>
          </a:p>
          <a:p>
            <a:pPr lvl="1">
              <a:buFont typeface="Wingdings" pitchFamily="2" charset="2"/>
              <a:buChar char="§"/>
              <a:tabLst>
                <a:tab pos="342900" algn="l"/>
              </a:tabLst>
            </a:pPr>
            <a:r>
              <a:rPr lang="en-US" sz="1800"/>
              <a:t>supervisory control </a:t>
            </a:r>
          </a:p>
          <a:p>
            <a:pPr lvl="1">
              <a:buFont typeface="Wingdings" pitchFamily="2" charset="2"/>
              <a:buChar char="§"/>
              <a:tabLst>
                <a:tab pos="342900" algn="l"/>
              </a:tabLst>
            </a:pPr>
            <a:r>
              <a:rPr lang="en-US" sz="1800"/>
              <a:t>task scheduling</a:t>
            </a:r>
          </a:p>
          <a:p>
            <a:pPr lvl="1">
              <a:buFont typeface="Wingdings" pitchFamily="2" charset="2"/>
              <a:buChar char="§"/>
              <a:tabLst>
                <a:tab pos="342900" algn="l"/>
              </a:tabLst>
            </a:pPr>
            <a:r>
              <a:rPr lang="en-US" sz="1800"/>
              <a:t>fault management</a:t>
            </a:r>
          </a:p>
          <a:p>
            <a:pPr lvl="1">
              <a:buFont typeface="Wingdings" pitchFamily="2" charset="2"/>
              <a:buChar char="§"/>
              <a:tabLst>
                <a:tab pos="342900" algn="l"/>
              </a:tabLst>
            </a:pPr>
            <a:endParaRPr lang="en-US" sz="1600"/>
          </a:p>
          <a:p>
            <a:pPr>
              <a:tabLst>
                <a:tab pos="342900" algn="l"/>
              </a:tabLst>
            </a:pPr>
            <a:r>
              <a:rPr lang="en-US" sz="2000"/>
              <a:t>Develop mode-logic using state machines and flow charts</a:t>
            </a:r>
          </a:p>
          <a:p>
            <a:pPr>
              <a:tabLst>
                <a:tab pos="342900" algn="l"/>
              </a:tabLst>
            </a:pPr>
            <a:endParaRPr lang="en-US" sz="2000"/>
          </a:p>
          <a:p>
            <a:pPr>
              <a:tabLst>
                <a:tab pos="342900" algn="l"/>
              </a:tabLst>
            </a:pPr>
            <a:r>
              <a:rPr lang="en-US" sz="2000"/>
              <a:t>See how the logic behaves with diagram animation and integrated debugger</a:t>
            </a:r>
          </a:p>
        </p:txBody>
      </p:sp>
      <p:pic>
        <p:nvPicPr>
          <p:cNvPr id="28" name="Content Placeholder 27"/>
          <p:cNvPicPr>
            <a:picLocks noGrp="1" noChangeAspect="1"/>
          </p:cNvPicPr>
          <p:nvPr>
            <p:ph sz="half" idx="2"/>
          </p:nvPr>
        </p:nvPicPr>
        <p:blipFill>
          <a:blip r:embed="rId3" cstate="print">
            <a:extLst>
              <a:ext uri="{28A0092B-C50C-407E-A947-70E740481C1C}">
                <a14:useLocalDpi xmlns:a14="http://schemas.microsoft.com/office/drawing/2010/main" val="0"/>
              </a:ext>
            </a:extLst>
          </a:blip>
          <a:stretch>
            <a:fillRect/>
          </a:stretch>
        </p:blipFill>
        <p:spPr>
          <a:xfrm>
            <a:off x="6126229" y="2595712"/>
            <a:ext cx="5181600" cy="1823888"/>
          </a:xfrm>
        </p:spPr>
      </p:pic>
      <p:grpSp>
        <p:nvGrpSpPr>
          <p:cNvPr id="4" name="Group 3">
            <a:extLst>
              <a:ext uri="{FF2B5EF4-FFF2-40B4-BE49-F238E27FC236}">
                <a16:creationId xmlns:a16="http://schemas.microsoft.com/office/drawing/2014/main" id="{28886252-3A7D-454F-8CFE-B63B734D6E1B}"/>
              </a:ext>
            </a:extLst>
          </p:cNvPr>
          <p:cNvGrpSpPr/>
          <p:nvPr/>
        </p:nvGrpSpPr>
        <p:grpSpPr>
          <a:xfrm>
            <a:off x="6421886" y="4410866"/>
            <a:ext cx="4398514" cy="2370934"/>
            <a:chOff x="6421886" y="4458993"/>
            <a:chExt cx="4398514" cy="2370934"/>
          </a:xfrm>
        </p:grpSpPr>
        <p:pic>
          <p:nvPicPr>
            <p:cNvPr id="9218"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92992" y="4972552"/>
              <a:ext cx="3648075" cy="18573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nvGrpSpPr>
            <p:cNvPr id="3" name="Group 2">
              <a:extLst>
                <a:ext uri="{FF2B5EF4-FFF2-40B4-BE49-F238E27FC236}">
                  <a16:creationId xmlns:a16="http://schemas.microsoft.com/office/drawing/2014/main" id="{C837E1F2-F9DB-43D7-97E6-BCA74C0E417C}"/>
                </a:ext>
              </a:extLst>
            </p:cNvPr>
            <p:cNvGrpSpPr/>
            <p:nvPr/>
          </p:nvGrpSpPr>
          <p:grpSpPr>
            <a:xfrm>
              <a:off x="6421886" y="4458993"/>
              <a:ext cx="4398514" cy="1876537"/>
              <a:chOff x="6040889" y="4458993"/>
              <a:chExt cx="4398514" cy="1876537"/>
            </a:xfrm>
          </p:grpSpPr>
          <p:sp>
            <p:nvSpPr>
              <p:cNvPr id="13" name="Rounded Rectangle 12"/>
              <p:cNvSpPr/>
              <p:nvPr/>
            </p:nvSpPr>
            <p:spPr>
              <a:xfrm>
                <a:off x="7734302" y="5071871"/>
                <a:ext cx="1315219" cy="1263659"/>
              </a:xfrm>
              <a:prstGeom prst="roundRect">
                <a:avLst>
                  <a:gd name="adj" fmla="val 9928"/>
                </a:avLst>
              </a:prstGeom>
              <a:noFill/>
              <a:ln>
                <a:solidFill>
                  <a:schemeClr val="tx2">
                    <a:lumMod val="60000"/>
                    <a:lumOff val="40000"/>
                    <a:alpha val="45000"/>
                  </a:schemeClr>
                </a:solidFill>
              </a:ln>
              <a:effectLst>
                <a:glow rad="63500">
                  <a:schemeClr val="tx2">
                    <a:lumMod val="60000"/>
                    <a:lumOff val="40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atin typeface="Arial" pitchFamily="34" charset="0"/>
                  <a:cs typeface="Arial" pitchFamily="34" charset="0"/>
                </a:endParaRPr>
              </a:p>
            </p:txBody>
          </p:sp>
          <p:cxnSp>
            <p:nvCxnSpPr>
              <p:cNvPr id="14" name="Straight Connector 13"/>
              <p:cNvCxnSpPr/>
              <p:nvPr/>
            </p:nvCxnSpPr>
            <p:spPr>
              <a:xfrm>
                <a:off x="6040889" y="4458993"/>
                <a:ext cx="1654677" cy="632855"/>
              </a:xfrm>
              <a:prstGeom prst="line">
                <a:avLst/>
              </a:prstGeom>
              <a:ln w="952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p:cNvCxnSpPr/>
              <p:nvPr/>
            </p:nvCxnSpPr>
            <p:spPr>
              <a:xfrm flipH="1">
                <a:off x="9049520" y="4473587"/>
                <a:ext cx="1389883" cy="618261"/>
              </a:xfrm>
              <a:prstGeom prst="line">
                <a:avLst/>
              </a:prstGeom>
              <a:ln w="952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grpSp>
      </p:grpSp>
      <p:pic>
        <p:nvPicPr>
          <p:cNvPr id="16" name="Picture 2" descr="\\mathworks\Marketing\eMktg_Creative_Svcs\Creative_Services\Visual_Design\_Projects\6_ProductMarketing\Statefow_shuttle_illustrations_27636\Review\shuttle_launch_v3.jpg">
            <a:extLst>
              <a:ext uri="{FF2B5EF4-FFF2-40B4-BE49-F238E27FC236}">
                <a16:creationId xmlns:a16="http://schemas.microsoft.com/office/drawing/2014/main" id="{A99E2961-080B-4781-828F-CE4C705E246E}"/>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2169" t="30281" r="74857" b="25662"/>
          <a:stretch/>
        </p:blipFill>
        <p:spPr bwMode="auto">
          <a:xfrm>
            <a:off x="6169289" y="1069948"/>
            <a:ext cx="955543" cy="1185672"/>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2" descr="\\mathworks\Marketing\eMktg_Creative_Svcs\Creative_Services\Visual_Design\_Projects\6_ProductMarketing\Statefow_shuttle_illustrations_27636\Review\shuttle_launch_v3.jpg">
            <a:extLst>
              <a:ext uri="{FF2B5EF4-FFF2-40B4-BE49-F238E27FC236}">
                <a16:creationId xmlns:a16="http://schemas.microsoft.com/office/drawing/2014/main" id="{0A00B3E7-DB2F-4F5B-A48F-1AFCF9943ED7}"/>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27026" t="33452" r="50000" b="20112"/>
          <a:stretch/>
        </p:blipFill>
        <p:spPr bwMode="auto">
          <a:xfrm>
            <a:off x="7574040" y="1143000"/>
            <a:ext cx="955543" cy="1249680"/>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2" descr="\\mathworks\Marketing\eMktg_Creative_Svcs\Creative_Services\Visual_Design\_Projects\6_ProductMarketing\Statefow_shuttle_illustrations_27636\Review\shuttle_launch_v3.jpg">
            <a:extLst>
              <a:ext uri="{FF2B5EF4-FFF2-40B4-BE49-F238E27FC236}">
                <a16:creationId xmlns:a16="http://schemas.microsoft.com/office/drawing/2014/main" id="{4448377A-2FE8-4D0A-84E1-7458C6DCCE74}"/>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50000" t="20994" r="18887" b="17506"/>
          <a:stretch/>
        </p:blipFill>
        <p:spPr bwMode="auto">
          <a:xfrm>
            <a:off x="8915400" y="783336"/>
            <a:ext cx="1294067" cy="1655064"/>
          </a:xfrm>
          <a:prstGeom prst="rect">
            <a:avLst/>
          </a:prstGeom>
          <a:noFill/>
          <a:extLst>
            <a:ext uri="{909E8E84-426E-40DD-AFC4-6F175D3DCCD1}">
              <a14:hiddenFill xmlns:a14="http://schemas.microsoft.com/office/drawing/2010/main">
                <a:solidFill>
                  <a:srgbClr val="FFFFFF"/>
                </a:solidFill>
              </a14:hiddenFill>
            </a:ext>
          </a:extLst>
        </p:spPr>
      </p:pic>
      <p:pic>
        <p:nvPicPr>
          <p:cNvPr id="19" name="Picture 2" descr="\\mathworks\Marketing\eMktg_Creative_Svcs\Creative_Services\Visual_Design\_Projects\6_ProductMarketing\Statefow_shuttle_illustrations_27636\Review\shuttle_launch_v3.jpg">
            <a:extLst>
              <a:ext uri="{FF2B5EF4-FFF2-40B4-BE49-F238E27FC236}">
                <a16:creationId xmlns:a16="http://schemas.microsoft.com/office/drawing/2014/main" id="{78E88FB6-1FF4-43EB-9216-22E3868F839A}"/>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77727" t="5319" r="1053" b="33181"/>
          <a:stretch/>
        </p:blipFill>
        <p:spPr bwMode="auto">
          <a:xfrm>
            <a:off x="10418671" y="402336"/>
            <a:ext cx="882587" cy="1655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7028296"/>
      </p:ext>
    </p:extLst>
  </p:cSld>
  <p:clrMapOvr>
    <a:masterClrMapping/>
  </p:clrMapOvr>
  <mc:AlternateContent xmlns:mc="http://schemas.openxmlformats.org/markup-compatibility/2006" xmlns:p14="http://schemas.microsoft.com/office/powerpoint/2010/main">
    <mc:Choice Requires="p14">
      <p:transition spd="slow" p14:dur="2000" advClick="0"/>
    </mc:Choice>
    <mc:Fallback xmlns="">
      <p:transition spd="slow" advClick="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6"/>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nodeType="afterEffect">
                                  <p:stCondLst>
                                    <p:cond delay="4700"/>
                                  </p:stCondLst>
                                  <p:childTnLst>
                                    <p:set>
                                      <p:cBhvr>
                                        <p:cTn id="9" dur="1" fill="hold">
                                          <p:stCondLst>
                                            <p:cond delay="0"/>
                                          </p:stCondLst>
                                        </p:cTn>
                                        <p:tgtEl>
                                          <p:spTgt spid="17"/>
                                        </p:tgtEl>
                                        <p:attrNameLst>
                                          <p:attrName>style.visibility</p:attrName>
                                        </p:attrNameLst>
                                      </p:cBhvr>
                                      <p:to>
                                        <p:strVal val="visible"/>
                                      </p:to>
                                    </p:set>
                                  </p:childTnLst>
                                </p:cTn>
                              </p:par>
                              <p:par>
                                <p:cTn id="10" presetID="1" presetClass="exit" presetSubtype="0" fill="hold" nodeType="withEffect">
                                  <p:stCondLst>
                                    <p:cond delay="4700"/>
                                  </p:stCondLst>
                                  <p:childTnLst>
                                    <p:set>
                                      <p:cBhvr>
                                        <p:cTn id="11" dur="1" fill="hold">
                                          <p:stCondLst>
                                            <p:cond delay="0"/>
                                          </p:stCondLst>
                                        </p:cTn>
                                        <p:tgtEl>
                                          <p:spTgt spid="16"/>
                                        </p:tgtEl>
                                        <p:attrNameLst>
                                          <p:attrName>style.visibility</p:attrName>
                                        </p:attrNameLst>
                                      </p:cBhvr>
                                      <p:to>
                                        <p:strVal val="hidden"/>
                                      </p:to>
                                    </p:set>
                                  </p:childTnLst>
                                </p:cTn>
                              </p:par>
                            </p:childTnLst>
                          </p:cTn>
                        </p:par>
                        <p:par>
                          <p:cTn id="12" fill="hold">
                            <p:stCondLst>
                              <p:cond delay="4700"/>
                            </p:stCondLst>
                            <p:childTnLst>
                              <p:par>
                                <p:cTn id="13" presetID="1" presetClass="entr" presetSubtype="0" fill="hold" nodeType="afterEffect">
                                  <p:stCondLst>
                                    <p:cond delay="300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xit" presetSubtype="0" fill="hold" nodeType="withEffect">
                                  <p:stCondLst>
                                    <p:cond delay="3000"/>
                                  </p:stCondLst>
                                  <p:childTnLst>
                                    <p:set>
                                      <p:cBhvr>
                                        <p:cTn id="16" dur="1" fill="hold">
                                          <p:stCondLst>
                                            <p:cond delay="0"/>
                                          </p:stCondLst>
                                        </p:cTn>
                                        <p:tgtEl>
                                          <p:spTgt spid="17"/>
                                        </p:tgtEl>
                                        <p:attrNameLst>
                                          <p:attrName>style.visibility</p:attrName>
                                        </p:attrNameLst>
                                      </p:cBhvr>
                                      <p:to>
                                        <p:strVal val="hidden"/>
                                      </p:to>
                                    </p:set>
                                  </p:childTnLst>
                                </p:cTn>
                              </p:par>
                            </p:childTnLst>
                          </p:cTn>
                        </p:par>
                        <p:par>
                          <p:cTn id="17" fill="hold">
                            <p:stCondLst>
                              <p:cond delay="7700"/>
                            </p:stCondLst>
                            <p:childTnLst>
                              <p:par>
                                <p:cTn id="18" presetID="1" presetClass="entr" presetSubtype="0" fill="hold" nodeType="afterEffect">
                                  <p:stCondLst>
                                    <p:cond delay="3100"/>
                                  </p:stCondLst>
                                  <p:childTnLst>
                                    <p:set>
                                      <p:cBhvr>
                                        <p:cTn id="19" dur="1" fill="hold">
                                          <p:stCondLst>
                                            <p:cond delay="0"/>
                                          </p:stCondLst>
                                        </p:cTn>
                                        <p:tgtEl>
                                          <p:spTgt spid="19"/>
                                        </p:tgtEl>
                                        <p:attrNameLst>
                                          <p:attrName>style.visibility</p:attrName>
                                        </p:attrNameLst>
                                      </p:cBhvr>
                                      <p:to>
                                        <p:strVal val="visible"/>
                                      </p:to>
                                    </p:set>
                                  </p:childTnLst>
                                </p:cTn>
                              </p:par>
                              <p:par>
                                <p:cTn id="20" presetID="1" presetClass="exit" presetSubtype="0" fill="hold" nodeType="withEffect">
                                  <p:stCondLst>
                                    <p:cond delay="3100"/>
                                  </p:stCondLst>
                                  <p:childTnLst>
                                    <p:set>
                                      <p:cBhvr>
                                        <p:cTn id="21" dur="1" fill="hold">
                                          <p:stCondLst>
                                            <p:cond delay="0"/>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A52825C-E665-4588-B48B-2E6187036681}"/>
              </a:ext>
            </a:extLst>
          </p:cNvPr>
          <p:cNvSpPr>
            <a:spLocks noGrp="1"/>
          </p:cNvSpPr>
          <p:nvPr>
            <p:ph type="title"/>
          </p:nvPr>
        </p:nvSpPr>
        <p:spPr/>
        <p:txBody>
          <a:bodyPr/>
          <a:lstStyle/>
          <a:p>
            <a:r>
              <a:rPr lang="en-US"/>
              <a:t>Why not just use MATLAB to design logic?</a:t>
            </a:r>
          </a:p>
        </p:txBody>
      </p:sp>
      <p:sp>
        <p:nvSpPr>
          <p:cNvPr id="5" name="Content Placeholder 4">
            <a:extLst>
              <a:ext uri="{FF2B5EF4-FFF2-40B4-BE49-F238E27FC236}">
                <a16:creationId xmlns:a16="http://schemas.microsoft.com/office/drawing/2014/main" id="{17BF4A54-A150-4414-9B5A-B30FCF27C8BC}"/>
              </a:ext>
            </a:extLst>
          </p:cNvPr>
          <p:cNvSpPr>
            <a:spLocks noGrp="1"/>
          </p:cNvSpPr>
          <p:nvPr>
            <p:ph idx="1"/>
          </p:nvPr>
        </p:nvSpPr>
        <p:spPr/>
        <p:txBody>
          <a:bodyPr/>
          <a:lstStyle/>
          <a:p>
            <a:r>
              <a:rPr lang="en-US"/>
              <a:t>For simple logic, just use MATLAB</a:t>
            </a:r>
          </a:p>
          <a:p>
            <a:endParaRPr lang="en-US"/>
          </a:p>
          <a:p>
            <a:endParaRPr lang="en-US"/>
          </a:p>
          <a:p>
            <a:endParaRPr lang="en-US"/>
          </a:p>
          <a:p>
            <a:endParaRPr lang="en-US"/>
          </a:p>
          <a:p>
            <a:endParaRPr lang="en-US"/>
          </a:p>
          <a:p>
            <a:endParaRPr lang="en-US"/>
          </a:p>
          <a:p>
            <a:r>
              <a:rPr lang="en-US"/>
              <a:t>But for logic that is more complex, Stateflow is the best tool to use</a:t>
            </a:r>
          </a:p>
          <a:p>
            <a:pPr lvl="1"/>
            <a:r>
              <a:rPr lang="en-US"/>
              <a:t>By the way, even simple logic can often get complex</a:t>
            </a:r>
          </a:p>
          <a:p>
            <a:endParaRPr lang="en-US"/>
          </a:p>
        </p:txBody>
      </p:sp>
      <p:pic>
        <p:nvPicPr>
          <p:cNvPr id="7" name="Picture 6">
            <a:extLst>
              <a:ext uri="{FF2B5EF4-FFF2-40B4-BE49-F238E27FC236}">
                <a16:creationId xmlns:a16="http://schemas.microsoft.com/office/drawing/2014/main" id="{D9BD1713-EC6B-41E8-A69D-3A0BF5A15BA7}"/>
              </a:ext>
            </a:extLst>
          </p:cNvPr>
          <p:cNvPicPr>
            <a:picLocks noChangeAspect="1"/>
          </p:cNvPicPr>
          <p:nvPr/>
        </p:nvPicPr>
        <p:blipFill>
          <a:blip r:embed="rId2"/>
          <a:stretch>
            <a:fillRect/>
          </a:stretch>
        </p:blipFill>
        <p:spPr>
          <a:xfrm>
            <a:off x="1066800" y="2133600"/>
            <a:ext cx="2000000" cy="2295238"/>
          </a:xfrm>
          <a:prstGeom prst="rect">
            <a:avLst/>
          </a:prstGeom>
        </p:spPr>
      </p:pic>
    </p:spTree>
    <p:extLst>
      <p:ext uri="{BB962C8B-B14F-4D97-AF65-F5344CB8AC3E}">
        <p14:creationId xmlns:p14="http://schemas.microsoft.com/office/powerpoint/2010/main" val="21068920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fade">
                                      <p:cBhvr>
                                        <p:cTn id="7" dur="500"/>
                                        <p:tgtEl>
                                          <p:spTgt spid="5">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5">
                                            <p:txEl>
                                              <p:pRg st="7" end="7"/>
                                            </p:txEl>
                                          </p:spTgt>
                                        </p:tgtEl>
                                        <p:attrNameLst>
                                          <p:attrName>style.visibility</p:attrName>
                                        </p:attrNameLst>
                                      </p:cBhvr>
                                      <p:to>
                                        <p:strVal val="visible"/>
                                      </p:to>
                                    </p:set>
                                    <p:animEffect transition="in" filter="fade">
                                      <p:cBhvr>
                                        <p:cTn id="15" dur="500"/>
                                        <p:tgtEl>
                                          <p:spTgt spid="5">
                                            <p:txEl>
                                              <p:pRg st="7" end="7"/>
                                            </p:txEl>
                                          </p:spTgt>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
                                            <p:txEl>
                                              <p:pRg st="8" end="8"/>
                                            </p:txEl>
                                          </p:spTgt>
                                        </p:tgtEl>
                                        <p:attrNameLst>
                                          <p:attrName>style.visibility</p:attrName>
                                        </p:attrNameLst>
                                      </p:cBhvr>
                                      <p:to>
                                        <p:strVal val="visible"/>
                                      </p:to>
                                    </p:set>
                                    <p:animEffect transition="in" filter="fade">
                                      <p:cBhvr>
                                        <p:cTn id="18" dur="500"/>
                                        <p:tgtEl>
                                          <p:spTgt spid="5">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AB4F89-2607-45A3-B66D-5B5190844A87}"/>
              </a:ext>
            </a:extLst>
          </p:cNvPr>
          <p:cNvSpPr>
            <a:spLocks noGrp="1"/>
          </p:cNvSpPr>
          <p:nvPr>
            <p:ph type="title"/>
          </p:nvPr>
        </p:nvSpPr>
        <p:spPr/>
        <p:txBody>
          <a:bodyPr/>
          <a:lstStyle/>
          <a:p>
            <a:r>
              <a:rPr lang="en-US"/>
              <a:t>MATLAB code expands, while Stateflow chart remains compact</a:t>
            </a:r>
          </a:p>
        </p:txBody>
      </p:sp>
      <p:sp>
        <p:nvSpPr>
          <p:cNvPr id="4" name="Rectangle 3">
            <a:extLst>
              <a:ext uri="{FF2B5EF4-FFF2-40B4-BE49-F238E27FC236}">
                <a16:creationId xmlns:a16="http://schemas.microsoft.com/office/drawing/2014/main" id="{90C338D6-2A0D-456E-AA4A-ED71C19A7821}"/>
              </a:ext>
            </a:extLst>
          </p:cNvPr>
          <p:cNvSpPr/>
          <p:nvPr/>
        </p:nvSpPr>
        <p:spPr>
          <a:xfrm>
            <a:off x="3784084" y="1143000"/>
            <a:ext cx="197790" cy="5607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atin typeface="Arial" pitchFamily="34" charset="0"/>
              <a:cs typeface="Arial" pitchFamily="34" charset="0"/>
            </a:endParaRPr>
          </a:p>
        </p:txBody>
      </p:sp>
      <p:sp>
        <p:nvSpPr>
          <p:cNvPr id="5" name="Rectangle 4">
            <a:extLst>
              <a:ext uri="{FF2B5EF4-FFF2-40B4-BE49-F238E27FC236}">
                <a16:creationId xmlns:a16="http://schemas.microsoft.com/office/drawing/2014/main" id="{FE8A8280-86D3-4B5F-9745-F1AF490B4542}"/>
              </a:ext>
            </a:extLst>
          </p:cNvPr>
          <p:cNvSpPr/>
          <p:nvPr/>
        </p:nvSpPr>
        <p:spPr>
          <a:xfrm>
            <a:off x="8169396" y="1143000"/>
            <a:ext cx="197790" cy="559046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latin typeface="Arial" pitchFamily="34" charset="0"/>
              <a:cs typeface="Arial" pitchFamily="34" charset="0"/>
            </a:endParaRPr>
          </a:p>
        </p:txBody>
      </p:sp>
      <p:sp>
        <p:nvSpPr>
          <p:cNvPr id="6" name="Rectangle 5">
            <a:extLst>
              <a:ext uri="{FF2B5EF4-FFF2-40B4-BE49-F238E27FC236}">
                <a16:creationId xmlns:a16="http://schemas.microsoft.com/office/drawing/2014/main" id="{D4EF480F-8570-4753-8C3B-4B76002431DB}"/>
              </a:ext>
            </a:extLst>
          </p:cNvPr>
          <p:cNvSpPr/>
          <p:nvPr/>
        </p:nvSpPr>
        <p:spPr>
          <a:xfrm>
            <a:off x="8853820" y="1143000"/>
            <a:ext cx="2877712" cy="369332"/>
          </a:xfrm>
          <a:prstGeom prst="rect">
            <a:avLst/>
          </a:prstGeom>
        </p:spPr>
        <p:txBody>
          <a:bodyPr wrap="none">
            <a:spAutoFit/>
          </a:bodyPr>
          <a:lstStyle/>
          <a:p>
            <a:pPr algn="ctr"/>
            <a:r>
              <a:rPr lang="en-US"/>
              <a:t>+ hysteresis + </a:t>
            </a:r>
            <a:r>
              <a:rPr lang="en-US" err="1"/>
              <a:t>debouncing</a:t>
            </a:r>
            <a:endParaRPr lang="en-US"/>
          </a:p>
        </p:txBody>
      </p:sp>
      <p:sp>
        <p:nvSpPr>
          <p:cNvPr id="7" name="Rectangle 6">
            <a:extLst>
              <a:ext uri="{FF2B5EF4-FFF2-40B4-BE49-F238E27FC236}">
                <a16:creationId xmlns:a16="http://schemas.microsoft.com/office/drawing/2014/main" id="{368782A1-C5F0-4896-B9C2-FF3C722045D1}"/>
              </a:ext>
            </a:extLst>
          </p:cNvPr>
          <p:cNvSpPr/>
          <p:nvPr/>
        </p:nvSpPr>
        <p:spPr>
          <a:xfrm>
            <a:off x="1203011" y="1143000"/>
            <a:ext cx="1390124" cy="369332"/>
          </a:xfrm>
          <a:prstGeom prst="rect">
            <a:avLst/>
          </a:prstGeom>
        </p:spPr>
        <p:txBody>
          <a:bodyPr wrap="none">
            <a:spAutoFit/>
          </a:bodyPr>
          <a:lstStyle/>
          <a:p>
            <a:r>
              <a:rPr lang="en-US"/>
              <a:t>simple logic</a:t>
            </a:r>
          </a:p>
        </p:txBody>
      </p:sp>
      <p:sp>
        <p:nvSpPr>
          <p:cNvPr id="8" name="Rectangle 7">
            <a:extLst>
              <a:ext uri="{FF2B5EF4-FFF2-40B4-BE49-F238E27FC236}">
                <a16:creationId xmlns:a16="http://schemas.microsoft.com/office/drawing/2014/main" id="{C357BCB1-07B3-4FE6-8D2A-DF0D7467CD99}"/>
              </a:ext>
            </a:extLst>
          </p:cNvPr>
          <p:cNvSpPr/>
          <p:nvPr/>
        </p:nvSpPr>
        <p:spPr>
          <a:xfrm>
            <a:off x="5364543" y="1143000"/>
            <a:ext cx="1422184" cy="369332"/>
          </a:xfrm>
          <a:prstGeom prst="rect">
            <a:avLst/>
          </a:prstGeom>
        </p:spPr>
        <p:txBody>
          <a:bodyPr wrap="none">
            <a:spAutoFit/>
          </a:bodyPr>
          <a:lstStyle/>
          <a:p>
            <a:pPr algn="ctr"/>
            <a:r>
              <a:rPr lang="en-US"/>
              <a:t>+ hysteresis</a:t>
            </a:r>
          </a:p>
        </p:txBody>
      </p:sp>
      <p:pic>
        <p:nvPicPr>
          <p:cNvPr id="12" name="Picture 11">
            <a:extLst>
              <a:ext uri="{FF2B5EF4-FFF2-40B4-BE49-F238E27FC236}">
                <a16:creationId xmlns:a16="http://schemas.microsoft.com/office/drawing/2014/main" id="{D89E50B0-CFFE-4C3F-B123-5003C07D9A93}"/>
              </a:ext>
            </a:extLst>
          </p:cNvPr>
          <p:cNvPicPr>
            <a:picLocks noChangeAspect="1"/>
          </p:cNvPicPr>
          <p:nvPr/>
        </p:nvPicPr>
        <p:blipFill>
          <a:blip r:embed="rId3"/>
          <a:stretch>
            <a:fillRect/>
          </a:stretch>
        </p:blipFill>
        <p:spPr>
          <a:xfrm>
            <a:off x="290946" y="3959444"/>
            <a:ext cx="3214254" cy="1724354"/>
          </a:xfrm>
          <a:prstGeom prst="rect">
            <a:avLst/>
          </a:prstGeom>
        </p:spPr>
      </p:pic>
      <p:pic>
        <p:nvPicPr>
          <p:cNvPr id="13" name="Picture 12">
            <a:extLst>
              <a:ext uri="{FF2B5EF4-FFF2-40B4-BE49-F238E27FC236}">
                <a16:creationId xmlns:a16="http://schemas.microsoft.com/office/drawing/2014/main" id="{05519C0D-1953-4D25-99D5-F0D94E0FFB55}"/>
              </a:ext>
            </a:extLst>
          </p:cNvPr>
          <p:cNvPicPr>
            <a:picLocks noChangeAspect="1"/>
          </p:cNvPicPr>
          <p:nvPr/>
        </p:nvPicPr>
        <p:blipFill>
          <a:blip r:embed="rId4"/>
          <a:stretch>
            <a:fillRect/>
          </a:stretch>
        </p:blipFill>
        <p:spPr>
          <a:xfrm>
            <a:off x="4467084" y="3756995"/>
            <a:ext cx="3214254" cy="2129252"/>
          </a:xfrm>
          <a:prstGeom prst="rect">
            <a:avLst/>
          </a:prstGeom>
        </p:spPr>
      </p:pic>
      <p:pic>
        <p:nvPicPr>
          <p:cNvPr id="14" name="Picture 13">
            <a:extLst>
              <a:ext uri="{FF2B5EF4-FFF2-40B4-BE49-F238E27FC236}">
                <a16:creationId xmlns:a16="http://schemas.microsoft.com/office/drawing/2014/main" id="{F8D87296-B616-4AFF-9C27-969D48CF7AD5}"/>
              </a:ext>
            </a:extLst>
          </p:cNvPr>
          <p:cNvPicPr>
            <a:picLocks noChangeAspect="1"/>
          </p:cNvPicPr>
          <p:nvPr/>
        </p:nvPicPr>
        <p:blipFill>
          <a:blip r:embed="rId5"/>
          <a:stretch>
            <a:fillRect/>
          </a:stretch>
        </p:blipFill>
        <p:spPr>
          <a:xfrm>
            <a:off x="9107541" y="2909777"/>
            <a:ext cx="2370270" cy="3823689"/>
          </a:xfrm>
          <a:prstGeom prst="rect">
            <a:avLst/>
          </a:prstGeom>
        </p:spPr>
      </p:pic>
      <p:pic>
        <p:nvPicPr>
          <p:cNvPr id="15" name="Picture 14">
            <a:extLst>
              <a:ext uri="{FF2B5EF4-FFF2-40B4-BE49-F238E27FC236}">
                <a16:creationId xmlns:a16="http://schemas.microsoft.com/office/drawing/2014/main" id="{14E33B3C-283C-488E-AB93-499870B4760F}"/>
              </a:ext>
            </a:extLst>
          </p:cNvPr>
          <p:cNvPicPr>
            <a:picLocks noChangeAspect="1"/>
          </p:cNvPicPr>
          <p:nvPr/>
        </p:nvPicPr>
        <p:blipFill>
          <a:blip r:embed="rId6"/>
          <a:stretch>
            <a:fillRect/>
          </a:stretch>
        </p:blipFill>
        <p:spPr>
          <a:xfrm>
            <a:off x="393176" y="1684454"/>
            <a:ext cx="3009794" cy="917943"/>
          </a:xfrm>
          <a:prstGeom prst="rect">
            <a:avLst/>
          </a:prstGeom>
        </p:spPr>
      </p:pic>
      <p:pic>
        <p:nvPicPr>
          <p:cNvPr id="16" name="Picture 15">
            <a:extLst>
              <a:ext uri="{FF2B5EF4-FFF2-40B4-BE49-F238E27FC236}">
                <a16:creationId xmlns:a16="http://schemas.microsoft.com/office/drawing/2014/main" id="{BFE7450C-A789-4295-AFFF-08BCBE9F4F2F}"/>
              </a:ext>
            </a:extLst>
          </p:cNvPr>
          <p:cNvPicPr>
            <a:picLocks noChangeAspect="1"/>
          </p:cNvPicPr>
          <p:nvPr/>
        </p:nvPicPr>
        <p:blipFill>
          <a:blip r:embed="rId7"/>
          <a:stretch>
            <a:fillRect/>
          </a:stretch>
        </p:blipFill>
        <p:spPr>
          <a:xfrm>
            <a:off x="4593919" y="1684454"/>
            <a:ext cx="3009794" cy="917944"/>
          </a:xfrm>
          <a:prstGeom prst="rect">
            <a:avLst/>
          </a:prstGeom>
        </p:spPr>
      </p:pic>
      <p:pic>
        <p:nvPicPr>
          <p:cNvPr id="17" name="Picture 16">
            <a:extLst>
              <a:ext uri="{FF2B5EF4-FFF2-40B4-BE49-F238E27FC236}">
                <a16:creationId xmlns:a16="http://schemas.microsoft.com/office/drawing/2014/main" id="{46F59226-22CC-44DE-8236-043E7E675878}"/>
              </a:ext>
            </a:extLst>
          </p:cNvPr>
          <p:cNvPicPr>
            <a:picLocks noChangeAspect="1"/>
          </p:cNvPicPr>
          <p:nvPr/>
        </p:nvPicPr>
        <p:blipFill>
          <a:blip r:embed="rId8"/>
          <a:stretch>
            <a:fillRect/>
          </a:stretch>
        </p:blipFill>
        <p:spPr>
          <a:xfrm>
            <a:off x="8789030" y="1684454"/>
            <a:ext cx="3009794" cy="917943"/>
          </a:xfrm>
          <a:prstGeom prst="rect">
            <a:avLst/>
          </a:prstGeom>
        </p:spPr>
      </p:pic>
    </p:spTree>
    <p:extLst>
      <p:ext uri="{BB962C8B-B14F-4D97-AF65-F5344CB8AC3E}">
        <p14:creationId xmlns:p14="http://schemas.microsoft.com/office/powerpoint/2010/main" val="2002343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fade">
                                      <p:cBhvr>
                                        <p:cTn id="13" dur="500"/>
                                        <p:tgtEl>
                                          <p:spTgt spid="1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500"/>
                                        <p:tgtEl>
                                          <p:spTgt spid="6"/>
                                        </p:tgtEl>
                                      </p:cBhvr>
                                    </p:animEffect>
                                  </p:childTnLst>
                                </p:cTn>
                              </p:par>
                              <p:par>
                                <p:cTn id="19" presetID="10" presetClass="entr" presetSubtype="0"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fade">
                                      <p:cBhvr>
                                        <p:cTn id="21" dur="500"/>
                                        <p:tgtEl>
                                          <p:spTgt spid="17"/>
                                        </p:tgtEl>
                                      </p:cBhvr>
                                    </p:animEffect>
                                  </p:childTnLst>
                                </p:cTn>
                              </p:par>
                              <p:par>
                                <p:cTn id="22" presetID="10" presetClass="entr" presetSubtype="0" fill="hold"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1CB5F1-45AA-4A71-869F-2CA53FC3721A}"/>
              </a:ext>
            </a:extLst>
          </p:cNvPr>
          <p:cNvSpPr>
            <a:spLocks noGrp="1"/>
          </p:cNvSpPr>
          <p:nvPr>
            <p:ph type="title"/>
          </p:nvPr>
        </p:nvSpPr>
        <p:spPr/>
        <p:txBody>
          <a:bodyPr/>
          <a:lstStyle/>
          <a:p>
            <a:r>
              <a:rPr lang="en-US"/>
              <a:t>Simulink and Stateflow are a powerful combination</a:t>
            </a:r>
          </a:p>
        </p:txBody>
      </p:sp>
      <p:sp>
        <p:nvSpPr>
          <p:cNvPr id="6" name="Rectangle 3">
            <a:extLst>
              <a:ext uri="{FF2B5EF4-FFF2-40B4-BE49-F238E27FC236}">
                <a16:creationId xmlns:a16="http://schemas.microsoft.com/office/drawing/2014/main" id="{9E916079-89BB-4C00-B61C-9F6C01152A14}"/>
              </a:ext>
            </a:extLst>
          </p:cNvPr>
          <p:cNvSpPr txBox="1">
            <a:spLocks noChangeArrowheads="1"/>
          </p:cNvSpPr>
          <p:nvPr/>
        </p:nvSpPr>
        <p:spPr>
          <a:xfrm>
            <a:off x="1374651" y="4953000"/>
            <a:ext cx="3807966" cy="716674"/>
          </a:xfrm>
          <a:prstGeom prst="rect">
            <a:avLst/>
          </a:prstGeom>
        </p:spPr>
        <p:txBody>
          <a:bodyPr vert="horz" lIns="91440" tIns="45720" rIns="91440" bIns="45720" rtlCol="0">
            <a:noAutofit/>
          </a:bodyPr>
          <a:lstStyle>
            <a:lvl1pPr marL="710841" indent="-710841" algn="l" defTabSz="1656019" rtl="0" eaLnBrk="1" latinLnBrk="0" hangingPunct="1">
              <a:spcBef>
                <a:spcPts val="1333"/>
              </a:spcBef>
              <a:buClr>
                <a:schemeClr val="bg1"/>
              </a:buClr>
              <a:buSzPct val="75000"/>
              <a:buFont typeface="Wingdings" pitchFamily="2" charset="2"/>
              <a:buChar char="§"/>
              <a:defRPr sz="4800" kern="1200">
                <a:solidFill>
                  <a:srgbClr val="F8F8F8"/>
                </a:solidFill>
                <a:latin typeface="+mn-lt"/>
                <a:ea typeface="+mn-ea"/>
                <a:cs typeface="Arial" pitchFamily="34" charset="0"/>
              </a:defRPr>
            </a:lvl1pPr>
            <a:lvl2pPr marL="1795621" indent="-765520" algn="l" defTabSz="1656019" rtl="0" eaLnBrk="1" latinLnBrk="0" hangingPunct="1">
              <a:spcBef>
                <a:spcPts val="1333"/>
              </a:spcBef>
              <a:buClr>
                <a:schemeClr val="bg1"/>
              </a:buClr>
              <a:buFont typeface="Arial" pitchFamily="34" charset="0"/>
              <a:buChar char="–"/>
              <a:defRPr sz="4000" kern="1200">
                <a:solidFill>
                  <a:srgbClr val="F8F8F8"/>
                </a:solidFill>
                <a:latin typeface="+mn-lt"/>
                <a:ea typeface="+mn-ea"/>
                <a:cs typeface="Arial" pitchFamily="34" charset="0"/>
              </a:defRPr>
            </a:lvl2pPr>
            <a:lvl3pPr marL="2607002" indent="-516815" algn="l" defTabSz="1656019" rtl="0" eaLnBrk="1" latinLnBrk="0" hangingPunct="1">
              <a:spcBef>
                <a:spcPts val="1333"/>
              </a:spcBef>
              <a:buClr>
                <a:schemeClr val="bg1"/>
              </a:buClr>
              <a:buSzPct val="100000"/>
              <a:buFont typeface="Arial" panose="020B0604020202020204" pitchFamily="34" charset="0"/>
              <a:buChar char="•"/>
              <a:tabLst/>
              <a:defRPr sz="3208" kern="1200">
                <a:solidFill>
                  <a:srgbClr val="F8F8F8"/>
                </a:solidFill>
                <a:latin typeface="+mn-lt"/>
                <a:ea typeface="+mn-ea"/>
                <a:cs typeface="Arial" pitchFamily="34" charset="0"/>
              </a:defRPr>
            </a:lvl3pPr>
            <a:lvl4pPr marL="3555964" indent="-507995" algn="l" defTabSz="1656019" rtl="0" eaLnBrk="1" latinLnBrk="0" hangingPunct="1">
              <a:spcBef>
                <a:spcPts val="1333"/>
              </a:spcBef>
              <a:buFont typeface="Wingdings" panose="05000000000000000000" pitchFamily="2" charset="2"/>
              <a:buChar char="§"/>
              <a:defRPr sz="3610" kern="1200">
                <a:solidFill>
                  <a:srgbClr val="F8F8F8"/>
                </a:solidFill>
                <a:latin typeface="+mn-lt"/>
                <a:ea typeface="+mn-ea"/>
                <a:cs typeface="Arial" pitchFamily="34" charset="0"/>
              </a:defRPr>
            </a:lvl4pPr>
            <a:lvl5pPr marL="3726042" indent="-414004" algn="l" defTabSz="1656019" rtl="0" eaLnBrk="1" latinLnBrk="0" hangingPunct="1">
              <a:spcBef>
                <a:spcPct val="20000"/>
              </a:spcBef>
              <a:buClr>
                <a:schemeClr val="tx2"/>
              </a:buClr>
              <a:buFont typeface="Arial" pitchFamily="34" charset="0"/>
              <a:buChar char="»"/>
              <a:defRPr sz="3610" kern="1200">
                <a:solidFill>
                  <a:schemeClr val="tx1"/>
                </a:solidFill>
                <a:latin typeface="Arial" pitchFamily="34" charset="0"/>
                <a:ea typeface="+mn-ea"/>
                <a:cs typeface="Arial" pitchFamily="34" charset="0"/>
              </a:defRPr>
            </a:lvl5pPr>
            <a:lvl6pPr marL="4554052"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6pPr>
            <a:lvl7pPr marL="5382063"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7pPr>
            <a:lvl8pPr marL="6210069"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8pPr>
            <a:lvl9pPr marL="7038077"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9pPr>
          </a:lstStyle>
          <a:p>
            <a:pPr marL="0" marR="0" lvl="0" indent="0" algn="l" defTabSz="1656019" rtl="0" eaLnBrk="1" fontAlgn="auto" latinLnBrk="0" hangingPunct="1">
              <a:lnSpc>
                <a:spcPct val="100000"/>
              </a:lnSpc>
              <a:spcBef>
                <a:spcPts val="1333"/>
              </a:spcBef>
              <a:spcAft>
                <a:spcPts val="0"/>
              </a:spcAft>
              <a:buClr>
                <a:prstClr val="white"/>
              </a:buClr>
              <a:buSzPct val="75000"/>
              <a:buFont typeface="Wingdings" panose="05000000000000000000" pitchFamily="2" charset="2"/>
              <a:buNone/>
              <a:tabLst/>
              <a:defRPr/>
            </a:pPr>
            <a:r>
              <a:rPr kumimoji="0" lang="en-US" altLang="en-US" sz="2000" b="1" i="0" u="none" strike="noStrike" kern="1200" cap="none" spc="0" normalizeH="0" baseline="0" noProof="0">
                <a:ln>
                  <a:noFill/>
                </a:ln>
                <a:solidFill>
                  <a:schemeClr val="tx1"/>
                </a:solidFill>
                <a:effectLst/>
                <a:uLnTx/>
                <a:uFillTx/>
                <a:latin typeface="Arial" panose="020B0604020202020204"/>
                <a:ea typeface="+mn-ea"/>
                <a:cs typeface="Arial" pitchFamily="34" charset="0"/>
              </a:rPr>
              <a:t>Simulink is used to respond to </a:t>
            </a:r>
            <a:r>
              <a:rPr kumimoji="0" lang="en-US" altLang="en-US" sz="2000" b="1" i="0" u="none" strike="noStrike" kern="1200" cap="none" spc="0" normalizeH="0" baseline="0" noProof="0">
                <a:ln>
                  <a:noFill/>
                </a:ln>
                <a:solidFill>
                  <a:srgbClr val="00B050"/>
                </a:solidFill>
                <a:effectLst/>
                <a:uLnTx/>
                <a:uFillTx/>
                <a:latin typeface="Arial" panose="020B0604020202020204"/>
                <a:ea typeface="+mn-ea"/>
                <a:cs typeface="Arial" pitchFamily="34" charset="0"/>
              </a:rPr>
              <a:t>continuous</a:t>
            </a:r>
            <a:r>
              <a:rPr kumimoji="0" lang="en-US" altLang="en-US" sz="2000" b="1" i="0" u="none" strike="noStrike" kern="1200" cap="none" spc="0" normalizeH="0" baseline="0" noProof="0">
                <a:ln>
                  <a:noFill/>
                </a:ln>
                <a:solidFill>
                  <a:schemeClr val="tx1"/>
                </a:solidFill>
                <a:effectLst/>
                <a:uLnTx/>
                <a:uFillTx/>
                <a:latin typeface="Arial" panose="020B0604020202020204"/>
                <a:ea typeface="+mn-ea"/>
                <a:cs typeface="Arial" pitchFamily="34" charset="0"/>
              </a:rPr>
              <a:t> changes</a:t>
            </a:r>
          </a:p>
          <a:p>
            <a:pPr marL="710841" marR="0" lvl="0" indent="-710841" algn="l" defTabSz="1656019" rtl="0" eaLnBrk="1" fontAlgn="auto" latinLnBrk="0" hangingPunct="1">
              <a:lnSpc>
                <a:spcPct val="100000"/>
              </a:lnSpc>
              <a:spcBef>
                <a:spcPts val="1333"/>
              </a:spcBef>
              <a:spcAft>
                <a:spcPts val="0"/>
              </a:spcAft>
              <a:buClr>
                <a:prstClr val="white"/>
              </a:buClr>
              <a:buSzPct val="75000"/>
              <a:buFont typeface="Wingdings" pitchFamily="2" charset="2"/>
              <a:buChar char="§"/>
              <a:tabLst/>
              <a:defRPr/>
            </a:pPr>
            <a:endParaRPr kumimoji="0" lang="en-US" altLang="en-US" sz="2000" b="1" i="0" u="none" strike="noStrike" kern="1200" cap="none" spc="0" normalizeH="0" baseline="0" noProof="0">
              <a:ln>
                <a:noFill/>
              </a:ln>
              <a:solidFill>
                <a:schemeClr val="tx1"/>
              </a:solidFill>
              <a:effectLst/>
              <a:uLnTx/>
              <a:uFillTx/>
              <a:latin typeface="Arial" panose="020B0604020202020204"/>
              <a:ea typeface="+mn-ea"/>
              <a:cs typeface="Arial" pitchFamily="34" charset="0"/>
            </a:endParaRPr>
          </a:p>
          <a:p>
            <a:pPr marL="710841" marR="0" lvl="0" indent="-710841" algn="l" defTabSz="1656019" rtl="0" eaLnBrk="1" fontAlgn="auto" latinLnBrk="0" hangingPunct="1">
              <a:lnSpc>
                <a:spcPct val="100000"/>
              </a:lnSpc>
              <a:spcBef>
                <a:spcPts val="1333"/>
              </a:spcBef>
              <a:spcAft>
                <a:spcPts val="0"/>
              </a:spcAft>
              <a:buClr>
                <a:prstClr val="white"/>
              </a:buClr>
              <a:buSzPct val="75000"/>
              <a:buFont typeface="Wingdings" pitchFamily="2" charset="2"/>
              <a:buNone/>
              <a:tabLst/>
              <a:defRPr/>
            </a:pPr>
            <a:endParaRPr kumimoji="0" lang="en-US" altLang="en-US" sz="2000" b="1" i="0" u="none" strike="noStrike" kern="1200" cap="none" spc="0" normalizeH="0" baseline="0" noProof="0">
              <a:ln>
                <a:noFill/>
              </a:ln>
              <a:solidFill>
                <a:schemeClr val="tx1"/>
              </a:solidFill>
              <a:effectLst/>
              <a:uLnTx/>
              <a:uFillTx/>
              <a:latin typeface="Arial" panose="020B0604020202020204"/>
              <a:ea typeface="+mn-ea"/>
              <a:cs typeface="Arial" pitchFamily="34" charset="0"/>
            </a:endParaRPr>
          </a:p>
        </p:txBody>
      </p:sp>
      <p:sp>
        <p:nvSpPr>
          <p:cNvPr id="7" name="Rectangle 3">
            <a:extLst>
              <a:ext uri="{FF2B5EF4-FFF2-40B4-BE49-F238E27FC236}">
                <a16:creationId xmlns:a16="http://schemas.microsoft.com/office/drawing/2014/main" id="{6522F1B9-6996-440E-B88F-D1061E4D1D25}"/>
              </a:ext>
            </a:extLst>
          </p:cNvPr>
          <p:cNvSpPr txBox="1">
            <a:spLocks noChangeArrowheads="1"/>
          </p:cNvSpPr>
          <p:nvPr/>
        </p:nvSpPr>
        <p:spPr>
          <a:xfrm>
            <a:off x="7449060" y="4953000"/>
            <a:ext cx="3669281" cy="716674"/>
          </a:xfrm>
          <a:prstGeom prst="rect">
            <a:avLst/>
          </a:prstGeom>
        </p:spPr>
        <p:txBody>
          <a:bodyPr vert="horz" lIns="91440" tIns="45720" rIns="91440" bIns="45720" rtlCol="0">
            <a:noAutofit/>
          </a:bodyPr>
          <a:lstStyle>
            <a:lvl1pPr marL="710841" indent="-710841" algn="l" defTabSz="1656019" rtl="0" eaLnBrk="1" latinLnBrk="0" hangingPunct="1">
              <a:spcBef>
                <a:spcPts val="1333"/>
              </a:spcBef>
              <a:buClr>
                <a:schemeClr val="bg1"/>
              </a:buClr>
              <a:buSzPct val="75000"/>
              <a:buFont typeface="Wingdings" pitchFamily="2" charset="2"/>
              <a:buChar char="§"/>
              <a:defRPr sz="4800" kern="1200">
                <a:solidFill>
                  <a:srgbClr val="F8F8F8"/>
                </a:solidFill>
                <a:latin typeface="+mn-lt"/>
                <a:ea typeface="+mn-ea"/>
                <a:cs typeface="Arial" pitchFamily="34" charset="0"/>
              </a:defRPr>
            </a:lvl1pPr>
            <a:lvl2pPr marL="1795621" indent="-765520" algn="l" defTabSz="1656019" rtl="0" eaLnBrk="1" latinLnBrk="0" hangingPunct="1">
              <a:spcBef>
                <a:spcPts val="1333"/>
              </a:spcBef>
              <a:buClr>
                <a:schemeClr val="bg1"/>
              </a:buClr>
              <a:buFont typeface="Arial" pitchFamily="34" charset="0"/>
              <a:buChar char="–"/>
              <a:defRPr sz="4000" kern="1200">
                <a:solidFill>
                  <a:srgbClr val="F8F8F8"/>
                </a:solidFill>
                <a:latin typeface="+mn-lt"/>
                <a:ea typeface="+mn-ea"/>
                <a:cs typeface="Arial" pitchFamily="34" charset="0"/>
              </a:defRPr>
            </a:lvl2pPr>
            <a:lvl3pPr marL="2607002" indent="-516815" algn="l" defTabSz="1656019" rtl="0" eaLnBrk="1" latinLnBrk="0" hangingPunct="1">
              <a:spcBef>
                <a:spcPts val="1333"/>
              </a:spcBef>
              <a:buClr>
                <a:schemeClr val="bg1"/>
              </a:buClr>
              <a:buSzPct val="100000"/>
              <a:buFont typeface="Arial" panose="020B0604020202020204" pitchFamily="34" charset="0"/>
              <a:buChar char="•"/>
              <a:tabLst/>
              <a:defRPr sz="3208" kern="1200">
                <a:solidFill>
                  <a:srgbClr val="F8F8F8"/>
                </a:solidFill>
                <a:latin typeface="+mn-lt"/>
                <a:ea typeface="+mn-ea"/>
                <a:cs typeface="Arial" pitchFamily="34" charset="0"/>
              </a:defRPr>
            </a:lvl3pPr>
            <a:lvl4pPr marL="3555964" indent="-507995" algn="l" defTabSz="1656019" rtl="0" eaLnBrk="1" latinLnBrk="0" hangingPunct="1">
              <a:spcBef>
                <a:spcPts val="1333"/>
              </a:spcBef>
              <a:buFont typeface="Wingdings" panose="05000000000000000000" pitchFamily="2" charset="2"/>
              <a:buChar char="§"/>
              <a:defRPr sz="3610" kern="1200">
                <a:solidFill>
                  <a:srgbClr val="F8F8F8"/>
                </a:solidFill>
                <a:latin typeface="+mn-lt"/>
                <a:ea typeface="+mn-ea"/>
                <a:cs typeface="Arial" pitchFamily="34" charset="0"/>
              </a:defRPr>
            </a:lvl4pPr>
            <a:lvl5pPr marL="3726042" indent="-414004" algn="l" defTabSz="1656019" rtl="0" eaLnBrk="1" latinLnBrk="0" hangingPunct="1">
              <a:spcBef>
                <a:spcPct val="20000"/>
              </a:spcBef>
              <a:buClr>
                <a:schemeClr val="tx2"/>
              </a:buClr>
              <a:buFont typeface="Arial" pitchFamily="34" charset="0"/>
              <a:buChar char="»"/>
              <a:defRPr sz="3610" kern="1200">
                <a:solidFill>
                  <a:schemeClr val="tx1"/>
                </a:solidFill>
                <a:latin typeface="Arial" pitchFamily="34" charset="0"/>
                <a:ea typeface="+mn-ea"/>
                <a:cs typeface="Arial" pitchFamily="34" charset="0"/>
              </a:defRPr>
            </a:lvl5pPr>
            <a:lvl6pPr marL="4554052"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6pPr>
            <a:lvl7pPr marL="5382063"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7pPr>
            <a:lvl8pPr marL="6210069"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8pPr>
            <a:lvl9pPr marL="7038077"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9pPr>
          </a:lstStyle>
          <a:p>
            <a:pPr marL="0" marR="0" lvl="0" indent="0" algn="l" defTabSz="1656019" rtl="0" eaLnBrk="1" fontAlgn="auto" latinLnBrk="0" hangingPunct="1">
              <a:lnSpc>
                <a:spcPct val="100000"/>
              </a:lnSpc>
              <a:spcBef>
                <a:spcPts val="1333"/>
              </a:spcBef>
              <a:spcAft>
                <a:spcPts val="0"/>
              </a:spcAft>
              <a:buClr>
                <a:prstClr val="white"/>
              </a:buClr>
              <a:buSzPct val="75000"/>
              <a:buFont typeface="Wingdings" panose="05000000000000000000" pitchFamily="2" charset="2"/>
              <a:buNone/>
              <a:tabLst/>
              <a:defRPr/>
            </a:pPr>
            <a:r>
              <a:rPr kumimoji="0" lang="en-US" altLang="en-US" sz="2000" b="1" i="0" u="none" strike="noStrike" kern="1200" cap="none" spc="0" normalizeH="0" baseline="0" noProof="0">
                <a:ln>
                  <a:noFill/>
                </a:ln>
                <a:solidFill>
                  <a:schemeClr val="tx1"/>
                </a:solidFill>
                <a:effectLst/>
                <a:uLnTx/>
                <a:uFillTx/>
                <a:latin typeface="Arial" panose="020B0604020202020204"/>
                <a:ea typeface="+mn-ea"/>
                <a:cs typeface="Arial" pitchFamily="34" charset="0"/>
              </a:rPr>
              <a:t>Stateflow is used to respond to </a:t>
            </a:r>
            <a:r>
              <a:rPr kumimoji="0" lang="en-US" altLang="en-US" sz="2000" b="1" i="0" u="none" strike="noStrike" kern="1200" cap="none" spc="0" normalizeH="0" baseline="0" noProof="0">
                <a:ln>
                  <a:noFill/>
                </a:ln>
                <a:solidFill>
                  <a:srgbClr val="00B050"/>
                </a:solidFill>
                <a:effectLst/>
                <a:uLnTx/>
                <a:uFillTx/>
                <a:latin typeface="Arial" panose="020B0604020202020204"/>
                <a:ea typeface="+mn-ea"/>
                <a:cs typeface="Arial" pitchFamily="34" charset="0"/>
              </a:rPr>
              <a:t>discrete</a:t>
            </a:r>
            <a:r>
              <a:rPr kumimoji="0" lang="en-US" altLang="en-US" sz="2000" b="1" i="0" u="none" strike="noStrike" kern="1200" cap="none" spc="0" normalizeH="0" baseline="0" noProof="0">
                <a:ln>
                  <a:noFill/>
                </a:ln>
                <a:solidFill>
                  <a:schemeClr val="tx1"/>
                </a:solidFill>
                <a:effectLst/>
                <a:uLnTx/>
                <a:uFillTx/>
                <a:latin typeface="Arial" panose="020B0604020202020204"/>
                <a:ea typeface="+mn-ea"/>
                <a:cs typeface="Arial" pitchFamily="34" charset="0"/>
              </a:rPr>
              <a:t> changes</a:t>
            </a:r>
          </a:p>
          <a:p>
            <a:pPr marL="710841" marR="0" lvl="0" indent="-710841" algn="l" defTabSz="1656019" rtl="0" eaLnBrk="1" fontAlgn="auto" latinLnBrk="0" hangingPunct="1">
              <a:lnSpc>
                <a:spcPct val="100000"/>
              </a:lnSpc>
              <a:spcBef>
                <a:spcPts val="1333"/>
              </a:spcBef>
              <a:spcAft>
                <a:spcPts val="0"/>
              </a:spcAft>
              <a:buClr>
                <a:prstClr val="white"/>
              </a:buClr>
              <a:buSzPct val="75000"/>
              <a:buFont typeface="Wingdings" pitchFamily="2" charset="2"/>
              <a:buChar char="§"/>
              <a:tabLst/>
              <a:defRPr/>
            </a:pPr>
            <a:endParaRPr kumimoji="0" lang="en-US" altLang="en-US" sz="2000" b="1" i="0" u="none" strike="noStrike" kern="1200" cap="none" spc="0" normalizeH="0" baseline="0" noProof="0">
              <a:ln>
                <a:noFill/>
              </a:ln>
              <a:solidFill>
                <a:schemeClr val="tx1"/>
              </a:solidFill>
              <a:effectLst/>
              <a:uLnTx/>
              <a:uFillTx/>
              <a:latin typeface="Arial" panose="020B0604020202020204"/>
              <a:ea typeface="+mn-ea"/>
              <a:cs typeface="Arial" pitchFamily="34" charset="0"/>
            </a:endParaRPr>
          </a:p>
          <a:p>
            <a:pPr marL="710841" marR="0" lvl="0" indent="-710841" algn="l" defTabSz="1656019" rtl="0" eaLnBrk="1" fontAlgn="auto" latinLnBrk="0" hangingPunct="1">
              <a:lnSpc>
                <a:spcPct val="100000"/>
              </a:lnSpc>
              <a:spcBef>
                <a:spcPts val="1333"/>
              </a:spcBef>
              <a:spcAft>
                <a:spcPts val="0"/>
              </a:spcAft>
              <a:buClr>
                <a:prstClr val="white"/>
              </a:buClr>
              <a:buSzPct val="75000"/>
              <a:buFont typeface="Wingdings" pitchFamily="2" charset="2"/>
              <a:buNone/>
              <a:tabLst/>
              <a:defRPr/>
            </a:pPr>
            <a:endParaRPr kumimoji="0" lang="en-US" altLang="en-US" sz="2000" b="1" i="0" u="none" strike="noStrike" kern="1200" cap="none" spc="0" normalizeH="0" baseline="0" noProof="0">
              <a:ln>
                <a:noFill/>
              </a:ln>
              <a:solidFill>
                <a:schemeClr val="tx1"/>
              </a:solidFill>
              <a:effectLst/>
              <a:uLnTx/>
              <a:uFillTx/>
              <a:latin typeface="Arial" panose="020B0604020202020204"/>
              <a:ea typeface="+mn-ea"/>
              <a:cs typeface="Arial" pitchFamily="34" charset="0"/>
            </a:endParaRPr>
          </a:p>
        </p:txBody>
      </p:sp>
      <p:pic>
        <p:nvPicPr>
          <p:cNvPr id="8" name="Picture 7">
            <a:extLst>
              <a:ext uri="{FF2B5EF4-FFF2-40B4-BE49-F238E27FC236}">
                <a16:creationId xmlns:a16="http://schemas.microsoft.com/office/drawing/2014/main" id="{2407A33A-400D-4AA8-B1BD-721CC80A58C2}"/>
              </a:ext>
            </a:extLst>
          </p:cNvPr>
          <p:cNvPicPr>
            <a:picLocks noChangeAspect="1"/>
          </p:cNvPicPr>
          <p:nvPr/>
        </p:nvPicPr>
        <p:blipFill>
          <a:blip r:embed="rId3"/>
          <a:stretch>
            <a:fillRect/>
          </a:stretch>
        </p:blipFill>
        <p:spPr>
          <a:xfrm>
            <a:off x="266682" y="2319620"/>
            <a:ext cx="6023904" cy="2218759"/>
          </a:xfrm>
          <a:prstGeom prst="rect">
            <a:avLst/>
          </a:prstGeom>
        </p:spPr>
      </p:pic>
      <p:pic>
        <p:nvPicPr>
          <p:cNvPr id="9" name="Picture 8">
            <a:extLst>
              <a:ext uri="{FF2B5EF4-FFF2-40B4-BE49-F238E27FC236}">
                <a16:creationId xmlns:a16="http://schemas.microsoft.com/office/drawing/2014/main" id="{DA7E5E38-1E5A-4264-88B2-B4B216AD3DCA}"/>
              </a:ext>
            </a:extLst>
          </p:cNvPr>
          <p:cNvPicPr>
            <a:picLocks noChangeAspect="1"/>
          </p:cNvPicPr>
          <p:nvPr/>
        </p:nvPicPr>
        <p:blipFill>
          <a:blip r:embed="rId4"/>
          <a:stretch>
            <a:fillRect/>
          </a:stretch>
        </p:blipFill>
        <p:spPr>
          <a:xfrm>
            <a:off x="6779021" y="1515602"/>
            <a:ext cx="4600181" cy="3022777"/>
          </a:xfrm>
          <a:prstGeom prst="rect">
            <a:avLst/>
          </a:prstGeom>
        </p:spPr>
      </p:pic>
    </p:spTree>
    <p:extLst>
      <p:ext uri="{BB962C8B-B14F-4D97-AF65-F5344CB8AC3E}">
        <p14:creationId xmlns:p14="http://schemas.microsoft.com/office/powerpoint/2010/main" val="3769540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fade">
                                      <p:cBhvr>
                                        <p:cTn id="15" dur="500"/>
                                        <p:tgtEl>
                                          <p:spTgt spid="7"/>
                                        </p:tgtEl>
                                      </p:cBhvr>
                                    </p:animEffect>
                                  </p:childTnLst>
                                </p:cTn>
                              </p:par>
                              <p:par>
                                <p:cTn id="16" presetID="10" presetClass="entr" presetSubtype="0" fill="hold"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294ED4-9EEA-47FE-83D9-6CE69D7FC9FA}"/>
              </a:ext>
            </a:extLst>
          </p:cNvPr>
          <p:cNvSpPr>
            <a:spLocks noGrp="1"/>
          </p:cNvSpPr>
          <p:nvPr>
            <p:ph type="title"/>
          </p:nvPr>
        </p:nvSpPr>
        <p:spPr/>
        <p:txBody>
          <a:bodyPr/>
          <a:lstStyle/>
          <a:p>
            <a:r>
              <a:rPr lang="en-US"/>
              <a:t>Simulink and Stateflow are a powerful combination</a:t>
            </a:r>
          </a:p>
        </p:txBody>
      </p:sp>
      <p:sp>
        <p:nvSpPr>
          <p:cNvPr id="5" name="Rectangle 3">
            <a:extLst>
              <a:ext uri="{FF2B5EF4-FFF2-40B4-BE49-F238E27FC236}">
                <a16:creationId xmlns:a16="http://schemas.microsoft.com/office/drawing/2014/main" id="{819B9707-B8FF-483C-AF06-B88CB23D9B85}"/>
              </a:ext>
            </a:extLst>
          </p:cNvPr>
          <p:cNvSpPr txBox="1">
            <a:spLocks noChangeArrowheads="1"/>
          </p:cNvSpPr>
          <p:nvPr/>
        </p:nvSpPr>
        <p:spPr>
          <a:xfrm>
            <a:off x="1115219" y="1352687"/>
            <a:ext cx="9961562" cy="716674"/>
          </a:xfrm>
          <a:prstGeom prst="rect">
            <a:avLst/>
          </a:prstGeom>
        </p:spPr>
        <p:txBody>
          <a:bodyPr vert="horz" lIns="91440" tIns="45720" rIns="91440" bIns="45720" rtlCol="0">
            <a:noAutofit/>
          </a:bodyPr>
          <a:lstStyle>
            <a:lvl1pPr marL="710841" indent="-710841" algn="l" defTabSz="1656019" rtl="0" eaLnBrk="1" latinLnBrk="0" hangingPunct="1">
              <a:spcBef>
                <a:spcPts val="1333"/>
              </a:spcBef>
              <a:buClr>
                <a:schemeClr val="bg1"/>
              </a:buClr>
              <a:buSzPct val="75000"/>
              <a:buFont typeface="Wingdings" pitchFamily="2" charset="2"/>
              <a:buChar char="§"/>
              <a:defRPr sz="4800" kern="1200">
                <a:solidFill>
                  <a:srgbClr val="F8F8F8"/>
                </a:solidFill>
                <a:latin typeface="+mn-lt"/>
                <a:ea typeface="+mn-ea"/>
                <a:cs typeface="Arial" pitchFamily="34" charset="0"/>
              </a:defRPr>
            </a:lvl1pPr>
            <a:lvl2pPr marL="1795621" indent="-765520" algn="l" defTabSz="1656019" rtl="0" eaLnBrk="1" latinLnBrk="0" hangingPunct="1">
              <a:spcBef>
                <a:spcPts val="1333"/>
              </a:spcBef>
              <a:buClr>
                <a:schemeClr val="bg1"/>
              </a:buClr>
              <a:buFont typeface="Arial" pitchFamily="34" charset="0"/>
              <a:buChar char="–"/>
              <a:defRPr sz="4000" kern="1200">
                <a:solidFill>
                  <a:srgbClr val="F8F8F8"/>
                </a:solidFill>
                <a:latin typeface="+mn-lt"/>
                <a:ea typeface="+mn-ea"/>
                <a:cs typeface="Arial" pitchFamily="34" charset="0"/>
              </a:defRPr>
            </a:lvl2pPr>
            <a:lvl3pPr marL="2607002" indent="-516815" algn="l" defTabSz="1656019" rtl="0" eaLnBrk="1" latinLnBrk="0" hangingPunct="1">
              <a:spcBef>
                <a:spcPts val="1333"/>
              </a:spcBef>
              <a:buClr>
                <a:schemeClr val="bg1"/>
              </a:buClr>
              <a:buSzPct val="100000"/>
              <a:buFont typeface="Arial" panose="020B0604020202020204" pitchFamily="34" charset="0"/>
              <a:buChar char="•"/>
              <a:tabLst/>
              <a:defRPr sz="3208" kern="1200">
                <a:solidFill>
                  <a:srgbClr val="F8F8F8"/>
                </a:solidFill>
                <a:latin typeface="+mn-lt"/>
                <a:ea typeface="+mn-ea"/>
                <a:cs typeface="Arial" pitchFamily="34" charset="0"/>
              </a:defRPr>
            </a:lvl3pPr>
            <a:lvl4pPr marL="3555964" indent="-507995" algn="l" defTabSz="1656019" rtl="0" eaLnBrk="1" latinLnBrk="0" hangingPunct="1">
              <a:spcBef>
                <a:spcPts val="1333"/>
              </a:spcBef>
              <a:buFont typeface="Wingdings" panose="05000000000000000000" pitchFamily="2" charset="2"/>
              <a:buChar char="§"/>
              <a:defRPr sz="3610" kern="1200">
                <a:solidFill>
                  <a:srgbClr val="F8F8F8"/>
                </a:solidFill>
                <a:latin typeface="+mn-lt"/>
                <a:ea typeface="+mn-ea"/>
                <a:cs typeface="Arial" pitchFamily="34" charset="0"/>
              </a:defRPr>
            </a:lvl4pPr>
            <a:lvl5pPr marL="3726042" indent="-414004" algn="l" defTabSz="1656019" rtl="0" eaLnBrk="1" latinLnBrk="0" hangingPunct="1">
              <a:spcBef>
                <a:spcPct val="20000"/>
              </a:spcBef>
              <a:buClr>
                <a:schemeClr val="tx2"/>
              </a:buClr>
              <a:buFont typeface="Arial" pitchFamily="34" charset="0"/>
              <a:buChar char="»"/>
              <a:defRPr sz="3610" kern="1200">
                <a:solidFill>
                  <a:schemeClr val="tx1"/>
                </a:solidFill>
                <a:latin typeface="Arial" pitchFamily="34" charset="0"/>
                <a:ea typeface="+mn-ea"/>
                <a:cs typeface="Arial" pitchFamily="34" charset="0"/>
              </a:defRPr>
            </a:lvl5pPr>
            <a:lvl6pPr marL="4554052"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6pPr>
            <a:lvl7pPr marL="5382063"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7pPr>
            <a:lvl8pPr marL="6210069"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8pPr>
            <a:lvl9pPr marL="7038077" indent="-414004" algn="l" defTabSz="1656019" rtl="0" eaLnBrk="1" latinLnBrk="0" hangingPunct="1">
              <a:spcBef>
                <a:spcPct val="20000"/>
              </a:spcBef>
              <a:buFont typeface="Arial" pitchFamily="34" charset="0"/>
              <a:buChar char="•"/>
              <a:defRPr sz="3610" kern="1200">
                <a:solidFill>
                  <a:schemeClr val="tx1"/>
                </a:solidFill>
                <a:latin typeface="+mn-lt"/>
                <a:ea typeface="+mn-ea"/>
                <a:cs typeface="+mn-cs"/>
              </a:defRPr>
            </a:lvl9pPr>
          </a:lstStyle>
          <a:p>
            <a:pPr marL="0" marR="0" lvl="0" indent="0" algn="l" defTabSz="1656019" rtl="0" eaLnBrk="1" fontAlgn="auto" latinLnBrk="0" hangingPunct="1">
              <a:lnSpc>
                <a:spcPct val="100000"/>
              </a:lnSpc>
              <a:spcBef>
                <a:spcPts val="1333"/>
              </a:spcBef>
              <a:spcAft>
                <a:spcPts val="0"/>
              </a:spcAft>
              <a:buClr>
                <a:prstClr val="white"/>
              </a:buClr>
              <a:buSzPct val="75000"/>
              <a:buFont typeface="Wingdings" panose="05000000000000000000" pitchFamily="2" charset="2"/>
              <a:buNone/>
              <a:tabLst/>
              <a:defRPr/>
            </a:pPr>
            <a:r>
              <a:rPr kumimoji="0" lang="en-US" altLang="en-US" sz="2400" b="1" i="0" u="none" strike="noStrike" kern="1200" cap="none" spc="0" normalizeH="0" baseline="0" noProof="0">
                <a:ln>
                  <a:noFill/>
                </a:ln>
                <a:solidFill>
                  <a:schemeClr val="tx1"/>
                </a:solidFill>
                <a:effectLst/>
                <a:uLnTx/>
                <a:uFillTx/>
                <a:latin typeface="Arial" panose="020B0604020202020204"/>
                <a:ea typeface="+mn-ea"/>
                <a:cs typeface="Arial" pitchFamily="34" charset="0"/>
              </a:rPr>
              <a:t>Systems need to respond to both </a:t>
            </a:r>
            <a:r>
              <a:rPr kumimoji="0" lang="en-US" altLang="en-US" sz="2400" b="1" i="0" u="none" strike="noStrike" kern="1200" cap="none" spc="0" normalizeH="0" baseline="0" noProof="0">
                <a:ln>
                  <a:noFill/>
                </a:ln>
                <a:solidFill>
                  <a:srgbClr val="00B050"/>
                </a:solidFill>
                <a:effectLst/>
                <a:uLnTx/>
                <a:uFillTx/>
                <a:latin typeface="Arial" panose="020B0604020202020204"/>
                <a:ea typeface="+mn-ea"/>
                <a:cs typeface="Arial" pitchFamily="34" charset="0"/>
              </a:rPr>
              <a:t>continuous</a:t>
            </a:r>
            <a:r>
              <a:rPr kumimoji="0" lang="en-US" altLang="en-US" sz="2400" b="1" i="0" u="none" strike="noStrike" kern="1200" cap="none" spc="0" normalizeH="0" baseline="0" noProof="0">
                <a:ln>
                  <a:noFill/>
                </a:ln>
                <a:solidFill>
                  <a:schemeClr val="tx1"/>
                </a:solidFill>
                <a:effectLst/>
                <a:uLnTx/>
                <a:uFillTx/>
                <a:latin typeface="Arial" panose="020B0604020202020204"/>
                <a:ea typeface="+mn-ea"/>
                <a:cs typeface="Arial" pitchFamily="34" charset="0"/>
              </a:rPr>
              <a:t> and </a:t>
            </a:r>
            <a:r>
              <a:rPr kumimoji="0" lang="en-US" altLang="en-US" sz="2400" b="1" i="0" u="none" strike="noStrike" kern="1200" cap="none" spc="0" normalizeH="0" baseline="0" noProof="0">
                <a:ln>
                  <a:noFill/>
                </a:ln>
                <a:solidFill>
                  <a:srgbClr val="00B050"/>
                </a:solidFill>
                <a:effectLst/>
                <a:uLnTx/>
                <a:uFillTx/>
                <a:latin typeface="Arial" panose="020B0604020202020204"/>
                <a:ea typeface="+mn-ea"/>
                <a:cs typeface="Arial" pitchFamily="34" charset="0"/>
              </a:rPr>
              <a:t>discrete</a:t>
            </a:r>
            <a:r>
              <a:rPr kumimoji="0" lang="en-US" altLang="en-US" sz="2400" b="1" i="0" u="none" strike="noStrike" kern="1200" cap="none" spc="0" normalizeH="0" baseline="0" noProof="0">
                <a:ln>
                  <a:noFill/>
                </a:ln>
                <a:solidFill>
                  <a:schemeClr val="tx1"/>
                </a:solidFill>
                <a:effectLst/>
                <a:uLnTx/>
                <a:uFillTx/>
                <a:latin typeface="Arial" panose="020B0604020202020204"/>
                <a:ea typeface="+mn-ea"/>
                <a:cs typeface="Arial" pitchFamily="34" charset="0"/>
              </a:rPr>
              <a:t> changes</a:t>
            </a:r>
          </a:p>
        </p:txBody>
      </p:sp>
      <p:pic>
        <p:nvPicPr>
          <p:cNvPr id="6" name="Picture 5">
            <a:extLst>
              <a:ext uri="{FF2B5EF4-FFF2-40B4-BE49-F238E27FC236}">
                <a16:creationId xmlns:a16="http://schemas.microsoft.com/office/drawing/2014/main" id="{521FF40F-A9FF-4426-906A-350D53FCE4C6}"/>
              </a:ext>
            </a:extLst>
          </p:cNvPr>
          <p:cNvPicPr>
            <a:picLocks noChangeAspect="1"/>
          </p:cNvPicPr>
          <p:nvPr/>
        </p:nvPicPr>
        <p:blipFill>
          <a:blip r:embed="rId2"/>
          <a:stretch>
            <a:fillRect/>
          </a:stretch>
        </p:blipFill>
        <p:spPr>
          <a:xfrm>
            <a:off x="0" y="2016398"/>
            <a:ext cx="3969418" cy="2631802"/>
          </a:xfrm>
          <a:prstGeom prst="rect">
            <a:avLst/>
          </a:prstGeom>
        </p:spPr>
      </p:pic>
      <p:pic>
        <p:nvPicPr>
          <p:cNvPr id="7" name="Picture 6">
            <a:extLst>
              <a:ext uri="{FF2B5EF4-FFF2-40B4-BE49-F238E27FC236}">
                <a16:creationId xmlns:a16="http://schemas.microsoft.com/office/drawing/2014/main" id="{F79CD3C3-74F5-48BD-AA6B-CD302AC61CC1}"/>
              </a:ext>
            </a:extLst>
          </p:cNvPr>
          <p:cNvPicPr>
            <a:picLocks noChangeAspect="1"/>
          </p:cNvPicPr>
          <p:nvPr/>
        </p:nvPicPr>
        <p:blipFill rotWithShape="1">
          <a:blip r:embed="rId3"/>
          <a:srcRect l="6259" r="7577"/>
          <a:stretch/>
        </p:blipFill>
        <p:spPr>
          <a:xfrm>
            <a:off x="8222582" y="2016398"/>
            <a:ext cx="3969418" cy="2631802"/>
          </a:xfrm>
          <a:prstGeom prst="rect">
            <a:avLst/>
          </a:prstGeom>
        </p:spPr>
      </p:pic>
      <p:pic>
        <p:nvPicPr>
          <p:cNvPr id="8" name="Picture 7">
            <a:extLst>
              <a:ext uri="{FF2B5EF4-FFF2-40B4-BE49-F238E27FC236}">
                <a16:creationId xmlns:a16="http://schemas.microsoft.com/office/drawing/2014/main" id="{D51E5D2C-D504-4F02-9D22-CE2875BE6EBB}"/>
              </a:ext>
            </a:extLst>
          </p:cNvPr>
          <p:cNvPicPr>
            <a:picLocks noChangeAspect="1"/>
          </p:cNvPicPr>
          <p:nvPr/>
        </p:nvPicPr>
        <p:blipFill>
          <a:blip r:embed="rId4"/>
          <a:stretch>
            <a:fillRect/>
          </a:stretch>
        </p:blipFill>
        <p:spPr>
          <a:xfrm>
            <a:off x="4111291" y="2016398"/>
            <a:ext cx="3969418" cy="2631802"/>
          </a:xfrm>
          <a:prstGeom prst="rect">
            <a:avLst/>
          </a:prstGeom>
        </p:spPr>
      </p:pic>
      <p:sp>
        <p:nvSpPr>
          <p:cNvPr id="9" name="TextBox 8">
            <a:extLst>
              <a:ext uri="{FF2B5EF4-FFF2-40B4-BE49-F238E27FC236}">
                <a16:creationId xmlns:a16="http://schemas.microsoft.com/office/drawing/2014/main" id="{E5E7D543-9367-4DC8-B6F3-A2DD28E9519B}"/>
              </a:ext>
            </a:extLst>
          </p:cNvPr>
          <p:cNvSpPr txBox="1"/>
          <p:nvPr/>
        </p:nvSpPr>
        <p:spPr>
          <a:xfrm>
            <a:off x="287949" y="4882602"/>
            <a:ext cx="3383280" cy="1538883"/>
          </a:xfrm>
          <a:prstGeom prst="rect">
            <a:avLst/>
          </a:prstGeom>
          <a:noFill/>
          <a:ln>
            <a:solidFill>
              <a:schemeClr val="tx2"/>
            </a:solidFill>
          </a:ln>
        </p:spPr>
        <p:txBody>
          <a:bodyPr wrap="none" rtlCol="0">
            <a:spAutoFit/>
          </a:bodyPr>
          <a:lstStyle/>
          <a:p>
            <a:r>
              <a:rPr lang="en-US" sz="2000" b="1">
                <a:latin typeface="Arial" pitchFamily="34" charset="0"/>
                <a:cs typeface="Arial" pitchFamily="34" charset="0"/>
              </a:rPr>
              <a:t>Continuous	</a:t>
            </a:r>
            <a:r>
              <a:rPr lang="en-US" sz="2000">
                <a:latin typeface="Arial" pitchFamily="34" charset="0"/>
                <a:cs typeface="Arial" pitchFamily="34" charset="0"/>
              </a:rPr>
              <a:t>Suspension</a:t>
            </a:r>
            <a:br>
              <a:rPr lang="en-US" sz="2000">
                <a:latin typeface="Arial" pitchFamily="34" charset="0"/>
                <a:cs typeface="Arial" pitchFamily="34" charset="0"/>
              </a:rPr>
            </a:br>
            <a:r>
              <a:rPr lang="en-US" sz="2000">
                <a:latin typeface="Arial" pitchFamily="34" charset="0"/>
                <a:cs typeface="Arial" pitchFamily="34" charset="0"/>
              </a:rPr>
              <a:t>		dynamics</a:t>
            </a:r>
          </a:p>
          <a:p>
            <a:endParaRPr lang="en-US" sz="1400">
              <a:latin typeface="Arial" pitchFamily="34" charset="0"/>
              <a:cs typeface="Arial" pitchFamily="34" charset="0"/>
            </a:endParaRPr>
          </a:p>
          <a:p>
            <a:r>
              <a:rPr lang="en-US" sz="2000" b="1">
                <a:latin typeface="Arial" pitchFamily="34" charset="0"/>
                <a:cs typeface="Arial" pitchFamily="34" charset="0"/>
              </a:rPr>
              <a:t>Discrete</a:t>
            </a:r>
            <a:r>
              <a:rPr lang="en-US" sz="2000">
                <a:latin typeface="Arial" pitchFamily="34" charset="0"/>
                <a:cs typeface="Arial" pitchFamily="34" charset="0"/>
              </a:rPr>
              <a:t>	Gear</a:t>
            </a:r>
            <a:br>
              <a:rPr lang="en-US" sz="2000">
                <a:latin typeface="Arial" pitchFamily="34" charset="0"/>
                <a:cs typeface="Arial" pitchFamily="34" charset="0"/>
              </a:rPr>
            </a:br>
            <a:r>
              <a:rPr lang="en-US" sz="2000">
                <a:latin typeface="Arial" pitchFamily="34" charset="0"/>
                <a:cs typeface="Arial" pitchFamily="34" charset="0"/>
              </a:rPr>
              <a:t>		changes</a:t>
            </a:r>
            <a:endParaRPr lang="en-US" sz="2000" b="1">
              <a:latin typeface="Arial" pitchFamily="34" charset="0"/>
              <a:cs typeface="Arial" pitchFamily="34" charset="0"/>
            </a:endParaRPr>
          </a:p>
        </p:txBody>
      </p:sp>
      <p:sp>
        <p:nvSpPr>
          <p:cNvPr id="10" name="TextBox 9">
            <a:extLst>
              <a:ext uri="{FF2B5EF4-FFF2-40B4-BE49-F238E27FC236}">
                <a16:creationId xmlns:a16="http://schemas.microsoft.com/office/drawing/2014/main" id="{673D24BE-A33C-4BCF-8290-F57A0A1279F1}"/>
              </a:ext>
            </a:extLst>
          </p:cNvPr>
          <p:cNvSpPr txBox="1"/>
          <p:nvPr/>
        </p:nvSpPr>
        <p:spPr>
          <a:xfrm>
            <a:off x="4404360" y="4888404"/>
            <a:ext cx="3383280" cy="1538883"/>
          </a:xfrm>
          <a:prstGeom prst="rect">
            <a:avLst/>
          </a:prstGeom>
          <a:noFill/>
          <a:ln>
            <a:solidFill>
              <a:schemeClr val="tx2"/>
            </a:solidFill>
          </a:ln>
        </p:spPr>
        <p:txBody>
          <a:bodyPr wrap="none" rtlCol="0">
            <a:spAutoFit/>
          </a:bodyPr>
          <a:lstStyle/>
          <a:p>
            <a:r>
              <a:rPr lang="en-US" sz="2000" b="1">
                <a:latin typeface="Arial" pitchFamily="34" charset="0"/>
                <a:cs typeface="Arial" pitchFamily="34" charset="0"/>
              </a:rPr>
              <a:t>Continuous	</a:t>
            </a:r>
            <a:r>
              <a:rPr lang="en-US" sz="2000">
                <a:latin typeface="Arial" pitchFamily="34" charset="0"/>
                <a:cs typeface="Arial" pitchFamily="34" charset="0"/>
              </a:rPr>
              <a:t>Propulsion</a:t>
            </a:r>
            <a:br>
              <a:rPr lang="en-US" sz="2000">
                <a:latin typeface="Arial" pitchFamily="34" charset="0"/>
                <a:cs typeface="Arial" pitchFamily="34" charset="0"/>
              </a:rPr>
            </a:br>
            <a:r>
              <a:rPr lang="en-US" sz="2000">
                <a:latin typeface="Arial" pitchFamily="34" charset="0"/>
                <a:cs typeface="Arial" pitchFamily="34" charset="0"/>
              </a:rPr>
              <a:t>		system</a:t>
            </a:r>
          </a:p>
          <a:p>
            <a:endParaRPr lang="en-US" sz="1400">
              <a:latin typeface="Arial" pitchFamily="34" charset="0"/>
              <a:cs typeface="Arial" pitchFamily="34" charset="0"/>
            </a:endParaRPr>
          </a:p>
          <a:p>
            <a:r>
              <a:rPr lang="en-US" sz="2000" b="1">
                <a:latin typeface="Arial" pitchFamily="34" charset="0"/>
                <a:cs typeface="Arial" pitchFamily="34" charset="0"/>
              </a:rPr>
              <a:t>Discrete</a:t>
            </a:r>
            <a:r>
              <a:rPr lang="en-US" sz="2000">
                <a:latin typeface="Arial" pitchFamily="34" charset="0"/>
                <a:cs typeface="Arial" pitchFamily="34" charset="0"/>
              </a:rPr>
              <a:t>	Liftoff</a:t>
            </a:r>
            <a:br>
              <a:rPr lang="en-US" sz="2000">
                <a:latin typeface="Arial" pitchFamily="34" charset="0"/>
                <a:cs typeface="Arial" pitchFamily="34" charset="0"/>
              </a:rPr>
            </a:br>
            <a:r>
              <a:rPr lang="en-US" sz="2000">
                <a:latin typeface="Arial" pitchFamily="34" charset="0"/>
                <a:cs typeface="Arial" pitchFamily="34" charset="0"/>
              </a:rPr>
              <a:t>		stages</a:t>
            </a:r>
            <a:endParaRPr lang="en-US" sz="2000" b="1">
              <a:latin typeface="Arial" pitchFamily="34" charset="0"/>
              <a:cs typeface="Arial" pitchFamily="34" charset="0"/>
            </a:endParaRPr>
          </a:p>
        </p:txBody>
      </p:sp>
      <p:sp>
        <p:nvSpPr>
          <p:cNvPr id="11" name="TextBox 10">
            <a:extLst>
              <a:ext uri="{FF2B5EF4-FFF2-40B4-BE49-F238E27FC236}">
                <a16:creationId xmlns:a16="http://schemas.microsoft.com/office/drawing/2014/main" id="{1465D8E9-8146-41B2-9F9E-DA0B8FD86FEE}"/>
              </a:ext>
            </a:extLst>
          </p:cNvPr>
          <p:cNvSpPr txBox="1"/>
          <p:nvPr/>
        </p:nvSpPr>
        <p:spPr>
          <a:xfrm>
            <a:off x="8515651" y="4882602"/>
            <a:ext cx="3383280" cy="1538883"/>
          </a:xfrm>
          <a:prstGeom prst="rect">
            <a:avLst/>
          </a:prstGeom>
          <a:noFill/>
          <a:ln>
            <a:solidFill>
              <a:schemeClr val="tx2"/>
            </a:solidFill>
          </a:ln>
        </p:spPr>
        <p:txBody>
          <a:bodyPr wrap="square" rtlCol="0">
            <a:spAutoFit/>
          </a:bodyPr>
          <a:lstStyle/>
          <a:p>
            <a:r>
              <a:rPr lang="en-US" sz="2000" b="1">
                <a:latin typeface="Arial" pitchFamily="34" charset="0"/>
                <a:cs typeface="Arial" pitchFamily="34" charset="0"/>
              </a:rPr>
              <a:t>Continuous	</a:t>
            </a:r>
            <a:r>
              <a:rPr lang="en-US" sz="2000">
                <a:latin typeface="Arial" pitchFamily="34" charset="0"/>
                <a:cs typeface="Arial" pitchFamily="34" charset="0"/>
              </a:rPr>
              <a:t>Rotational</a:t>
            </a:r>
            <a:br>
              <a:rPr lang="en-US" sz="2000">
                <a:latin typeface="Arial" pitchFamily="34" charset="0"/>
                <a:cs typeface="Arial" pitchFamily="34" charset="0"/>
              </a:rPr>
            </a:br>
            <a:r>
              <a:rPr lang="en-US" sz="2000">
                <a:latin typeface="Arial" pitchFamily="34" charset="0"/>
                <a:cs typeface="Arial" pitchFamily="34" charset="0"/>
              </a:rPr>
              <a:t>		movement</a:t>
            </a:r>
          </a:p>
          <a:p>
            <a:endParaRPr lang="en-US" sz="1400">
              <a:latin typeface="Arial" pitchFamily="34" charset="0"/>
              <a:cs typeface="Arial" pitchFamily="34" charset="0"/>
            </a:endParaRPr>
          </a:p>
          <a:p>
            <a:r>
              <a:rPr lang="en-US" sz="2000" b="1">
                <a:latin typeface="Arial" pitchFamily="34" charset="0"/>
                <a:cs typeface="Arial" pitchFamily="34" charset="0"/>
              </a:rPr>
              <a:t>Discrete</a:t>
            </a:r>
            <a:r>
              <a:rPr lang="en-US" sz="2000">
                <a:latin typeface="Arial" pitchFamily="34" charset="0"/>
                <a:cs typeface="Arial" pitchFamily="34" charset="0"/>
              </a:rPr>
              <a:t>	Operational</a:t>
            </a:r>
            <a:br>
              <a:rPr lang="en-US" sz="2000">
                <a:latin typeface="Arial" pitchFamily="34" charset="0"/>
                <a:cs typeface="Arial" pitchFamily="34" charset="0"/>
              </a:rPr>
            </a:br>
            <a:r>
              <a:rPr lang="en-US" sz="2000">
                <a:latin typeface="Arial" pitchFamily="34" charset="0"/>
                <a:cs typeface="Arial" pitchFamily="34" charset="0"/>
              </a:rPr>
              <a:t>		modes</a:t>
            </a:r>
            <a:endParaRPr lang="en-US" sz="2000" b="1">
              <a:latin typeface="Arial" pitchFamily="34" charset="0"/>
              <a:cs typeface="Arial" pitchFamily="34" charset="0"/>
            </a:endParaRPr>
          </a:p>
        </p:txBody>
      </p:sp>
    </p:spTree>
    <p:extLst>
      <p:ext uri="{BB962C8B-B14F-4D97-AF65-F5344CB8AC3E}">
        <p14:creationId xmlns:p14="http://schemas.microsoft.com/office/powerpoint/2010/main" val="139454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500"/>
                                        <p:tgtEl>
                                          <p:spTgt spid="7"/>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fade">
                                      <p:cBhvr>
                                        <p:cTn id="26"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German Aerospace Center (DLR) Robotics Develops Autonomous Humanoid Robot with Model-Based Design</a:t>
            </a:r>
          </a:p>
        </p:txBody>
      </p:sp>
      <p:sp>
        <p:nvSpPr>
          <p:cNvPr id="3" name="Content Placeholder 2"/>
          <p:cNvSpPr>
            <a:spLocks noGrp="1"/>
          </p:cNvSpPr>
          <p:nvPr>
            <p:ph idx="1"/>
          </p:nvPr>
        </p:nvSpPr>
        <p:spPr>
          <a:xfrm>
            <a:off x="609602" y="1600200"/>
            <a:ext cx="6705598" cy="4648200"/>
          </a:xfrm>
        </p:spPr>
        <p:txBody>
          <a:bodyPr vert="horz" lIns="121920" tIns="60960" rIns="121920" bIns="60960" rtlCol="0" anchor="t">
            <a:noAutofit/>
          </a:bodyPr>
          <a:lstStyle/>
          <a:p>
            <a:pPr marL="0" indent="0">
              <a:spcBef>
                <a:spcPts val="0"/>
              </a:spcBef>
              <a:buClrTx/>
              <a:buSzTx/>
              <a:buNone/>
            </a:pPr>
            <a:r>
              <a:rPr lang="EN-US" sz="2133" b="1" dirty="0">
                <a:solidFill>
                  <a:srgbClr val="125687"/>
                </a:solidFill>
                <a:latin typeface="Arial"/>
                <a:cs typeface="+mn-cs"/>
              </a:rPr>
              <a:t>Challenge</a:t>
            </a:r>
          </a:p>
          <a:p>
            <a:pPr marL="0" indent="0">
              <a:buNone/>
            </a:pPr>
            <a:r>
              <a:rPr lang="en-US" sz="1867" dirty="0"/>
              <a:t>Develop control systems for a two-armed mobile humanoid robot with 53 degrees of freedom</a:t>
            </a:r>
          </a:p>
          <a:p>
            <a:pPr marL="0" indent="0">
              <a:buNone/>
            </a:pPr>
            <a:r>
              <a:rPr lang="EN-US" sz="2133" b="1" dirty="0">
                <a:solidFill>
                  <a:srgbClr val="125687"/>
                </a:solidFill>
                <a:latin typeface="Arial"/>
                <a:cs typeface="+mn-cs"/>
              </a:rPr>
              <a:t>Solution</a:t>
            </a:r>
          </a:p>
          <a:p>
            <a:pPr marL="0" indent="0">
              <a:spcBef>
                <a:spcPts val="240"/>
              </a:spcBef>
              <a:buClrTx/>
              <a:buSzTx/>
              <a:buNone/>
            </a:pPr>
            <a:r>
              <a:rPr lang="en-US" sz="1800" dirty="0"/>
              <a:t>Use Model-Based Design with MATLAB and Simulink to model the controllers and plant, generate code for HIL testing and real-time operation, optimize trajectories, and automate sensor calibration</a:t>
            </a:r>
            <a:endParaRPr lang="en-US" sz="1800" b="1" dirty="0">
              <a:solidFill>
                <a:srgbClr val="125687"/>
              </a:solidFill>
              <a:latin typeface="Arial"/>
              <a:cs typeface="+mn-cs"/>
            </a:endParaRPr>
          </a:p>
          <a:p>
            <a:pPr marL="0" indent="0">
              <a:spcBef>
                <a:spcPts val="240"/>
              </a:spcBef>
              <a:buClrTx/>
              <a:buSzTx/>
              <a:buNone/>
            </a:pPr>
            <a:r>
              <a:rPr lang="en-US" sz="1800" dirty="0">
                <a:latin typeface="Arial"/>
                <a:cs typeface="+mn-cs"/>
              </a:rPr>
              <a:t>During testing, the group used Stateflow to sequence tasks such as grasping and lifting a basket.</a:t>
            </a:r>
          </a:p>
          <a:p>
            <a:pPr marL="0" indent="0">
              <a:spcBef>
                <a:spcPts val="240"/>
              </a:spcBef>
              <a:buClrTx/>
              <a:buSzTx/>
              <a:buNone/>
            </a:pPr>
            <a:r>
              <a:rPr lang="EN-US" sz="2133" b="1" dirty="0">
                <a:solidFill>
                  <a:srgbClr val="125687"/>
                </a:solidFill>
                <a:latin typeface="Arial"/>
                <a:cs typeface="+mn-cs"/>
              </a:rPr>
              <a:t>Results</a:t>
            </a:r>
          </a:p>
          <a:p>
            <a:pPr marL="452955" lvl="1" indent="-300559">
              <a:lnSpc>
                <a:spcPct val="100000"/>
              </a:lnSpc>
              <a:spcBef>
                <a:spcPts val="240"/>
              </a:spcBef>
              <a:buClr>
                <a:srgbClr val="125687"/>
              </a:buClr>
              <a:buFont typeface="Wingdings" pitchFamily="2" charset="2"/>
              <a:buChar char="§"/>
            </a:pPr>
            <a:r>
              <a:rPr lang="en-US" sz="1867" dirty="0"/>
              <a:t>Programming defects eliminated</a:t>
            </a:r>
          </a:p>
          <a:p>
            <a:pPr marL="452955" lvl="1" indent="-300559">
              <a:lnSpc>
                <a:spcPct val="100000"/>
              </a:lnSpc>
              <a:spcBef>
                <a:spcPts val="240"/>
              </a:spcBef>
              <a:buClr>
                <a:srgbClr val="125687"/>
              </a:buClr>
              <a:buFont typeface="Wingdings" pitchFamily="2" charset="2"/>
              <a:buChar char="§"/>
            </a:pPr>
            <a:r>
              <a:rPr lang="en-US" sz="1867" dirty="0"/>
              <a:t>Complex functionality implemented in hours</a:t>
            </a:r>
          </a:p>
          <a:p>
            <a:pPr marL="452955" lvl="1" indent="-300559">
              <a:lnSpc>
                <a:spcPct val="100000"/>
              </a:lnSpc>
              <a:spcBef>
                <a:spcPts val="240"/>
              </a:spcBef>
              <a:buClr>
                <a:srgbClr val="125687"/>
              </a:buClr>
              <a:buFont typeface="Wingdings" pitchFamily="2" charset="2"/>
              <a:buChar char="§"/>
            </a:pPr>
            <a:r>
              <a:rPr lang="en-US" sz="1867" dirty="0"/>
              <a:t>Advanced control development by students enabled</a:t>
            </a:r>
          </a:p>
          <a:p>
            <a:pPr marL="152396" lvl="1" indent="0">
              <a:lnSpc>
                <a:spcPct val="100000"/>
              </a:lnSpc>
              <a:spcBef>
                <a:spcPts val="240"/>
              </a:spcBef>
              <a:buClr>
                <a:srgbClr val="125687"/>
              </a:buClr>
              <a:buNone/>
            </a:pPr>
            <a:endParaRPr lang="en-US" sz="1867" dirty="0"/>
          </a:p>
          <a:p>
            <a:pPr marL="452955" lvl="1" indent="-300559">
              <a:lnSpc>
                <a:spcPct val="100000"/>
              </a:lnSpc>
              <a:spcBef>
                <a:spcPts val="240"/>
              </a:spcBef>
              <a:buClr>
                <a:srgbClr val="125687"/>
              </a:buClr>
              <a:buFont typeface="Wingdings" pitchFamily="2" charset="2"/>
              <a:buChar char="§"/>
            </a:pPr>
            <a:endParaRPr lang="en-US" sz="1867" dirty="0"/>
          </a:p>
          <a:p>
            <a:pPr marL="452955" lvl="1" indent="-300559">
              <a:lnSpc>
                <a:spcPct val="100000"/>
              </a:lnSpc>
              <a:spcBef>
                <a:spcPts val="240"/>
              </a:spcBef>
              <a:buClr>
                <a:srgbClr val="125687"/>
              </a:buClr>
              <a:buFont typeface="Wingdings" pitchFamily="2" charset="2"/>
              <a:buChar char="§"/>
            </a:pPr>
            <a:endParaRPr lang="en-US" sz="1867" dirty="0">
              <a:solidFill>
                <a:prstClr val="black"/>
              </a:solidFill>
              <a:latin typeface="Arial"/>
              <a:cs typeface="Times New Roman" pitchFamily="18" charset="0"/>
            </a:endParaRPr>
          </a:p>
          <a:p>
            <a:endParaRPr lang="en-US" dirty="0"/>
          </a:p>
        </p:txBody>
      </p:sp>
      <p:sp>
        <p:nvSpPr>
          <p:cNvPr id="16" name="Text Box 37"/>
          <p:cNvSpPr txBox="1">
            <a:spLocks noChangeArrowheads="1"/>
          </p:cNvSpPr>
          <p:nvPr/>
        </p:nvSpPr>
        <p:spPr bwMode="auto">
          <a:xfrm>
            <a:off x="101600" y="6453506"/>
            <a:ext cx="1693333" cy="297454"/>
          </a:xfrm>
          <a:prstGeom prst="rect">
            <a:avLst/>
          </a:prstGeom>
          <a:noFill/>
          <a:ln w="9525">
            <a:noFill/>
            <a:miter lim="800000"/>
            <a:headEnd/>
            <a:tailEnd/>
          </a:ln>
        </p:spPr>
        <p:txBody>
          <a:bodyPr anchor="t">
            <a:spAutoFit/>
          </a:bodyPr>
          <a:lstStyle/>
          <a:p>
            <a:r>
              <a:rPr lang="EN-US" sz="1333" dirty="0">
                <a:hlinkClick r:id="rId3"/>
              </a:rPr>
              <a:t>Link to user story</a:t>
            </a:r>
            <a:endParaRPr lang="EN-US" sz="1333" dirty="0"/>
          </a:p>
        </p:txBody>
      </p:sp>
      <p:sp>
        <p:nvSpPr>
          <p:cNvPr id="8" name="Rectangle 3">
            <a:extLst>
              <a:ext uri="{FF2B5EF4-FFF2-40B4-BE49-F238E27FC236}">
                <a16:creationId xmlns:a16="http://schemas.microsoft.com/office/drawing/2014/main" id="{28B4ED96-9585-4097-BC21-D5097C075877}"/>
              </a:ext>
            </a:extLst>
          </p:cNvPr>
          <p:cNvSpPr>
            <a:spLocks noChangeArrowheads="1"/>
          </p:cNvSpPr>
          <p:nvPr/>
        </p:nvSpPr>
        <p:spPr bwMode="auto">
          <a:xfrm>
            <a:off x="4309534" y="-33813"/>
            <a:ext cx="65" cy="474028"/>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103684"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defTabSz="1219170"/>
            <a:endParaRPr lang="en-US" altLang="en-US" sz="2400"/>
          </a:p>
        </p:txBody>
      </p:sp>
      <p:pic>
        <p:nvPicPr>
          <p:cNvPr id="4" name="Picture 3">
            <a:extLst>
              <a:ext uri="{FF2B5EF4-FFF2-40B4-BE49-F238E27FC236}">
                <a16:creationId xmlns:a16="http://schemas.microsoft.com/office/drawing/2014/main" id="{D73E338C-F155-31D9-5C4E-E3021574504F}"/>
              </a:ext>
            </a:extLst>
          </p:cNvPr>
          <p:cNvPicPr>
            <a:picLocks noChangeAspect="1"/>
          </p:cNvPicPr>
          <p:nvPr/>
        </p:nvPicPr>
        <p:blipFill>
          <a:blip r:embed="rId4"/>
          <a:stretch>
            <a:fillRect/>
          </a:stretch>
        </p:blipFill>
        <p:spPr>
          <a:xfrm>
            <a:off x="7780054" y="2449425"/>
            <a:ext cx="3482932" cy="1959149"/>
          </a:xfrm>
          <a:prstGeom prst="rect">
            <a:avLst/>
          </a:prstGeom>
        </p:spPr>
      </p:pic>
    </p:spTree>
    <p:extLst>
      <p:ext uri="{BB962C8B-B14F-4D97-AF65-F5344CB8AC3E}">
        <p14:creationId xmlns:p14="http://schemas.microsoft.com/office/powerpoint/2010/main" val="8023692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4C80FA-B0E2-4142-9296-6E3727256BE9}"/>
              </a:ext>
            </a:extLst>
          </p:cNvPr>
          <p:cNvSpPr>
            <a:spLocks noGrp="1"/>
          </p:cNvSpPr>
          <p:nvPr>
            <p:ph type="title"/>
          </p:nvPr>
        </p:nvSpPr>
        <p:spPr/>
        <p:txBody>
          <a:bodyPr/>
          <a:lstStyle/>
          <a:p>
            <a:r>
              <a:rPr lang="en-US"/>
              <a:t>Time to learn Stateflow!</a:t>
            </a:r>
          </a:p>
        </p:txBody>
      </p:sp>
    </p:spTree>
    <p:extLst>
      <p:ext uri="{BB962C8B-B14F-4D97-AF65-F5344CB8AC3E}">
        <p14:creationId xmlns:p14="http://schemas.microsoft.com/office/powerpoint/2010/main" val="3056153891"/>
      </p:ext>
    </p:extLst>
  </p:cSld>
  <p:clrMapOvr>
    <a:masterClrMapping/>
  </p:clrMapOvr>
</p:sld>
</file>

<file path=ppt/theme/theme1.xml><?xml version="1.0" encoding="utf-8"?>
<a:theme xmlns:a="http://schemas.openxmlformats.org/drawingml/2006/main" name="MW_Public_widescreen">
  <a:themeElements>
    <a:clrScheme name="TMW_PPT">
      <a:dk1>
        <a:sysClr val="windowText" lastClr="000000"/>
      </a:dk1>
      <a:lt1>
        <a:sysClr val="window" lastClr="FFFFFF"/>
      </a:lt1>
      <a:dk2>
        <a:srgbClr val="125687"/>
      </a:dk2>
      <a:lt2>
        <a:srgbClr val="EEECE1"/>
      </a:lt2>
      <a:accent1>
        <a:srgbClr val="95B3D7"/>
      </a:accent1>
      <a:accent2>
        <a:srgbClr val="781414"/>
      </a:accent2>
      <a:accent3>
        <a:srgbClr val="697819"/>
      </a:accent3>
      <a:accent4>
        <a:srgbClr val="D27809"/>
      </a:accent4>
      <a:accent5>
        <a:srgbClr val="BFBFBF"/>
      </a:accent5>
      <a:accent6>
        <a:srgbClr val="E5DD9F"/>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b="1" dirty="0" smtClean="0">
            <a:latin typeface="Arial" pitchFamily="34" charset="0"/>
            <a:cs typeface="Arial"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accent5">
              <a:lumMod val="75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000" dirty="0">
            <a:latin typeface="Arial" pitchFamily="34" charset="0"/>
            <a:cs typeface="Arial" pitchFamily="34" charset="0"/>
          </a:defRPr>
        </a:defPPr>
      </a:lstStyle>
    </a:txDef>
  </a:objectDefaults>
  <a:extraClrSchemeLst/>
  <a:extLst>
    <a:ext uri="{05A4C25C-085E-4340-85A3-A5531E510DB2}">
      <thm15:themeFamily xmlns:thm15="http://schemas.microsoft.com/office/thememl/2012/main" name="Presentation3" id="{6F5C3A85-E13B-0B47-A520-CAFA75C5D439}" vid="{233173AB-C6A1-5A45-B081-6FA1C2CAE7D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Number xmlns="b7b985a6-5614-4791-8283-b6a0b2c6681f" xsi:nil="true"/>
    <TaxCatchAll xmlns="bbb466d9-fd0a-40ba-89cb-77eb15c2a30a" xsi:nil="true"/>
    <lcf76f155ced4ddcb4097134ff3c332f xmlns="b7b985a6-5614-4791-8283-b6a0b2c6681f">
      <Terms xmlns="http://schemas.microsoft.com/office/infopath/2007/PartnerControls"/>
    </lcf76f155ced4ddcb4097134ff3c332f>
    <_ip_UnifiedCompliancePolicyUIAction xmlns="http://schemas.microsoft.com/sharepoint/v3" xsi:nil="true"/>
    <_ip_UnifiedCompliancePolicyProperties xmlns="http://schemas.microsoft.com/sharepoint/v3"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5CED2B3B9BAE8849942648134EEE717D" ma:contentTypeVersion="21" ma:contentTypeDescription="Create a new document." ma:contentTypeScope="" ma:versionID="8be429ad6f21b6a538614f77b12cb816">
  <xsd:schema xmlns:xsd="http://www.w3.org/2001/XMLSchema" xmlns:xs="http://www.w3.org/2001/XMLSchema" xmlns:p="http://schemas.microsoft.com/office/2006/metadata/properties" xmlns:ns1="http://schemas.microsoft.com/sharepoint/v3" xmlns:ns2="b7b985a6-5614-4791-8283-b6a0b2c6681f" xmlns:ns3="bbb466d9-fd0a-40ba-89cb-77eb15c2a30a" targetNamespace="http://schemas.microsoft.com/office/2006/metadata/properties" ma:root="true" ma:fieldsID="3f6ae55203bfeecc17834d713e5e918b" ns1:_="" ns2:_="" ns3:_="">
    <xsd:import namespace="http://schemas.microsoft.com/sharepoint/v3"/>
    <xsd:import namespace="b7b985a6-5614-4791-8283-b6a0b2c6681f"/>
    <xsd:import namespace="bbb466d9-fd0a-40ba-89cb-77eb15c2a30a"/>
    <xsd:element name="properties">
      <xsd:complexType>
        <xsd:sequence>
          <xsd:element name="documentManagement">
            <xsd:complexType>
              <xsd:all>
                <xsd:element ref="ns2:Number" minOccurs="0"/>
                <xsd:element ref="ns3:SharedWithUsers" minOccurs="0"/>
                <xsd:element ref="ns3:SharedWithDetails" minOccurs="0"/>
                <xsd:element ref="ns3:LastSharedByUser" minOccurs="0"/>
                <xsd:element ref="ns3:LastSharedByTime" minOccurs="0"/>
                <xsd:element ref="ns2:MediaServiceMetadata" minOccurs="0"/>
                <xsd:element ref="ns2:MediaServiceFastMetadata" minOccurs="0"/>
                <xsd:element ref="ns2:MediaServiceDateTaken" minOccurs="0"/>
                <xsd:element ref="ns2:MediaServiceAutoTags" minOccurs="0"/>
                <xsd:element ref="ns2:MediaServiceOCR" minOccurs="0"/>
                <xsd:element ref="ns2:MediaServiceLocation" minOccurs="0"/>
                <xsd:element ref="ns2:MediaServiceEventHashCode" minOccurs="0"/>
                <xsd:element ref="ns2:MediaServiceGenerationTime" minOccurs="0"/>
                <xsd:element ref="ns2:MediaServiceAutoKeyPoints" minOccurs="0"/>
                <xsd:element ref="ns2:MediaServiceKeyPoints" minOccurs="0"/>
                <xsd:element ref="ns2:MediaLengthInSeconds" minOccurs="0"/>
                <xsd:element ref="ns2:lcf76f155ced4ddcb4097134ff3c332f" minOccurs="0"/>
                <xsd:element ref="ns3:TaxCatchAll" minOccurs="0"/>
                <xsd:element ref="ns1:_ip_UnifiedCompliancePolicyProperties" minOccurs="0"/>
                <xsd:element ref="ns1:_ip_UnifiedCompliancePolicyUIAc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7" nillable="true" ma:displayName="Unified Compliance Policy Properties" ma:hidden="true" ma:internalName="_ip_UnifiedCompliancePolicyProperties">
      <xsd:simpleType>
        <xsd:restriction base="dms:Note"/>
      </xsd:simpleType>
    </xsd:element>
    <xsd:element name="_ip_UnifiedCompliancePolicyUIAction" ma:index="28"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7b985a6-5614-4791-8283-b6a0b2c6681f" elementFormDefault="qualified">
    <xsd:import namespace="http://schemas.microsoft.com/office/2006/documentManagement/types"/>
    <xsd:import namespace="http://schemas.microsoft.com/office/infopath/2007/PartnerControls"/>
    <xsd:element name="Number" ma:index="8" nillable="true" ma:displayName="Number" ma:internalName="Number">
      <xsd:simpleType>
        <xsd:restriction base="dms:Number"/>
      </xsd:simpleType>
    </xsd:element>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description="" ma:hidden="true" ma:internalName="MediaServiceDateTaken" ma:readOnly="true">
      <xsd:simpleType>
        <xsd:restriction base="dms:Text"/>
      </xsd:simpleType>
    </xsd:element>
    <xsd:element name="MediaServiceAutoTags" ma:index="16" nillable="true" ma:displayName="MediaServiceAutoTags" ma:description="" ma:internalName="MediaServiceAutoTags"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Location" ma:index="18" nillable="true" ma:displayName="MediaServiceLocation" ma:internalName="MediaServiceLocation"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dc2fbcc8-9673-4dab-87c4-578ccfafc19c"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bbb466d9-fd0a-40ba-89cb-77eb15c2a30a" elementFormDefault="qualified">
    <xsd:import namespace="http://schemas.microsoft.com/office/2006/documentManagement/types"/>
    <xsd:import namespace="http://schemas.microsoft.com/office/infopath/2007/PartnerControls"/>
    <xsd:element name="SharedWithUsers" ma:index="9"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description=""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element name="TaxCatchAll" ma:index="26" nillable="true" ma:displayName="Taxonomy Catch All Column" ma:hidden="true" ma:list="{f023a373-7af4-4bfd-83ce-25f1d0f63536}" ma:internalName="TaxCatchAll" ma:showField="CatchAllData" ma:web="bbb466d9-fd0a-40ba-89cb-77eb15c2a30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3B851B7-D313-4E85-A1E0-5976CFE11EC3}">
  <ds:schemaRefs>
    <ds:schemaRef ds:uri="bbb466d9-fd0a-40ba-89cb-77eb15c2a30a"/>
    <ds:schemaRef ds:uri="http://purl.org/dc/dcmitype/"/>
    <ds:schemaRef ds:uri="http://schemas.microsoft.com/office/2006/metadata/properties"/>
    <ds:schemaRef ds:uri="http://purl.org/dc/terms/"/>
    <ds:schemaRef ds:uri="http://schemas.microsoft.com/office/infopath/2007/PartnerControls"/>
    <ds:schemaRef ds:uri="http://schemas.microsoft.com/sharepoint/v3"/>
    <ds:schemaRef ds:uri="http://www.w3.org/XML/1998/namespace"/>
    <ds:schemaRef ds:uri="http://schemas.microsoft.com/office/2006/documentManagement/types"/>
    <ds:schemaRef ds:uri="b7b985a6-5614-4791-8283-b6a0b2c6681f"/>
    <ds:schemaRef ds:uri="http://schemas.openxmlformats.org/package/2006/metadata/core-properties"/>
    <ds:schemaRef ds:uri="http://purl.org/dc/elements/1.1/"/>
  </ds:schemaRefs>
</ds:datastoreItem>
</file>

<file path=customXml/itemProps2.xml><?xml version="1.0" encoding="utf-8"?>
<ds:datastoreItem xmlns:ds="http://schemas.openxmlformats.org/officeDocument/2006/customXml" ds:itemID="{3B61DF2E-245C-45DF-A9A5-EABECEA4295F}">
  <ds:schemaRefs>
    <ds:schemaRef ds:uri="http://schemas.microsoft.com/sharepoint/v3/contenttype/forms"/>
  </ds:schemaRefs>
</ds:datastoreItem>
</file>

<file path=customXml/itemProps3.xml><?xml version="1.0" encoding="utf-8"?>
<ds:datastoreItem xmlns:ds="http://schemas.openxmlformats.org/officeDocument/2006/customXml" ds:itemID="{B6FB0A35-3F88-45C0-BDB9-4157BE34EEF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7b985a6-5614-4791-8283-b6a0b2c6681f"/>
    <ds:schemaRef ds:uri="bbb466d9-fd0a-40ba-89cb-77eb15c2a30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blank</Template>
  <TotalTime>16</TotalTime>
  <Words>1751</Words>
  <Application>Microsoft Office PowerPoint</Application>
  <PresentationFormat>Widescreen</PresentationFormat>
  <Paragraphs>152</Paragraphs>
  <Slides>13</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13</vt:i4>
      </vt:variant>
    </vt:vector>
  </HeadingPairs>
  <TitlesOfParts>
    <vt:vector size="19" baseType="lpstr">
      <vt:lpstr>Arial</vt:lpstr>
      <vt:lpstr>Calibri</vt:lpstr>
      <vt:lpstr>Courier New</vt:lpstr>
      <vt:lpstr>Verdana</vt:lpstr>
      <vt:lpstr>Wingdings</vt:lpstr>
      <vt:lpstr>MW_Public_widescreen</vt:lpstr>
      <vt:lpstr>SWE and MathWorks Present:  Stateflow Onramp</vt:lpstr>
      <vt:lpstr>Today:</vt:lpstr>
      <vt:lpstr>What is Stateflow?</vt:lpstr>
      <vt:lpstr>Why not just use MATLAB to design logic?</vt:lpstr>
      <vt:lpstr>MATLAB code expands, while Stateflow chart remains compact</vt:lpstr>
      <vt:lpstr>Simulink and Stateflow are a powerful combination</vt:lpstr>
      <vt:lpstr>Simulink and Stateflow are a powerful combination</vt:lpstr>
      <vt:lpstr>German Aerospace Center (DLR) Robotics Develops Autonomous Humanoid Robot with Model-Based Design</vt:lpstr>
      <vt:lpstr>Time to learn Stateflow!</vt:lpstr>
      <vt:lpstr>Stateflow Onramp</vt:lpstr>
      <vt:lpstr>Opening Stateflow Onramp</vt:lpstr>
      <vt:lpstr>Prizes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subject/>
  <dc:creator>Owen Paul</dc:creator>
  <cp:keywords>Version 19.0</cp:keywords>
  <dc:description/>
  <cp:lastModifiedBy>Ben Pasquariello</cp:lastModifiedBy>
  <cp:revision>5</cp:revision>
  <dcterms:created xsi:type="dcterms:W3CDTF">2019-10-10T19:07:03Z</dcterms:created>
  <dcterms:modified xsi:type="dcterms:W3CDTF">2023-08-29T12:17:38Z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441712758</vt:i4>
  </property>
  <property fmtid="{D5CDD505-2E9C-101B-9397-08002B2CF9AE}" pid="3" name="_NewReviewCycle">
    <vt:lpwstr/>
  </property>
  <property fmtid="{D5CDD505-2E9C-101B-9397-08002B2CF9AE}" pid="4" name="_EmailSubject">
    <vt:lpwstr>Quick PPT question</vt:lpwstr>
  </property>
  <property fmtid="{D5CDD505-2E9C-101B-9397-08002B2CF9AE}" pid="5" name="_AuthorEmail">
    <vt:lpwstr>Julie.Cornell@mathworks.com</vt:lpwstr>
  </property>
  <property fmtid="{D5CDD505-2E9C-101B-9397-08002B2CF9AE}" pid="6" name="_AuthorEmailDisplayName">
    <vt:lpwstr>Julie Cornell</vt:lpwstr>
  </property>
  <property fmtid="{D5CDD505-2E9C-101B-9397-08002B2CF9AE}" pid="7" name="ContentTypeId">
    <vt:lpwstr>0x0101005CED2B3B9BAE8849942648134EEE717D</vt:lpwstr>
  </property>
  <property fmtid="{D5CDD505-2E9C-101B-9397-08002B2CF9AE}" pid="8" name="Order">
    <vt:r8>47491500</vt:r8>
  </property>
  <property fmtid="{D5CDD505-2E9C-101B-9397-08002B2CF9AE}" pid="9" name="xd_Signature">
    <vt:bool>false</vt:bool>
  </property>
  <property fmtid="{D5CDD505-2E9C-101B-9397-08002B2CF9AE}" pid="10" name="xd_ProgID">
    <vt:lpwstr/>
  </property>
  <property fmtid="{D5CDD505-2E9C-101B-9397-08002B2CF9AE}" pid="11" name="ComplianceAssetId">
    <vt:lpwstr/>
  </property>
  <property fmtid="{D5CDD505-2E9C-101B-9397-08002B2CF9AE}" pid="12" name="TemplateUrl">
    <vt:lpwstr/>
  </property>
</Properties>
</file>

<file path=docProps/thumbnail.jpeg>
</file>